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9" r:id="rId1"/>
  </p:sldMasterIdLst>
  <p:notesMasterIdLst>
    <p:notesMasterId r:id="rId69"/>
  </p:notesMasterIdLst>
  <p:handoutMasterIdLst>
    <p:handoutMasterId r:id="rId70"/>
  </p:handoutMasterIdLst>
  <p:sldIdLst>
    <p:sldId id="457" r:id="rId2"/>
    <p:sldId id="308" r:id="rId3"/>
    <p:sldId id="305" r:id="rId4"/>
    <p:sldId id="314" r:id="rId5"/>
    <p:sldId id="320" r:id="rId6"/>
    <p:sldId id="323" r:id="rId7"/>
    <p:sldId id="326" r:id="rId8"/>
    <p:sldId id="329" r:id="rId9"/>
    <p:sldId id="332" r:id="rId10"/>
    <p:sldId id="335" r:id="rId11"/>
    <p:sldId id="338" r:id="rId12"/>
    <p:sldId id="341" r:id="rId13"/>
    <p:sldId id="344" r:id="rId14"/>
    <p:sldId id="347" r:id="rId15"/>
    <p:sldId id="350" r:id="rId16"/>
    <p:sldId id="353" r:id="rId17"/>
    <p:sldId id="356" r:id="rId18"/>
    <p:sldId id="359" r:id="rId19"/>
    <p:sldId id="362" r:id="rId20"/>
    <p:sldId id="365" r:id="rId21"/>
    <p:sldId id="368" r:id="rId22"/>
    <p:sldId id="458" r:id="rId23"/>
    <p:sldId id="459" r:id="rId24"/>
    <p:sldId id="460" r:id="rId25"/>
    <p:sldId id="461" r:id="rId26"/>
    <p:sldId id="462" r:id="rId27"/>
    <p:sldId id="463" r:id="rId28"/>
    <p:sldId id="464" r:id="rId29"/>
    <p:sldId id="465" r:id="rId30"/>
    <p:sldId id="466" r:id="rId31"/>
    <p:sldId id="467" r:id="rId32"/>
    <p:sldId id="468" r:id="rId33"/>
    <p:sldId id="469" r:id="rId34"/>
    <p:sldId id="470" r:id="rId35"/>
    <p:sldId id="471" r:id="rId36"/>
    <p:sldId id="472" r:id="rId37"/>
    <p:sldId id="473" r:id="rId38"/>
    <p:sldId id="474" r:id="rId39"/>
    <p:sldId id="475" r:id="rId40"/>
    <p:sldId id="371" r:id="rId41"/>
    <p:sldId id="374" r:id="rId42"/>
    <p:sldId id="377" r:id="rId43"/>
    <p:sldId id="380" r:id="rId44"/>
    <p:sldId id="383" r:id="rId45"/>
    <p:sldId id="386" r:id="rId46"/>
    <p:sldId id="476" r:id="rId47"/>
    <p:sldId id="477" r:id="rId48"/>
    <p:sldId id="389" r:id="rId49"/>
    <p:sldId id="392" r:id="rId50"/>
    <p:sldId id="395" r:id="rId51"/>
    <p:sldId id="398" r:id="rId52"/>
    <p:sldId id="401" r:id="rId53"/>
    <p:sldId id="404" r:id="rId54"/>
    <p:sldId id="410" r:id="rId55"/>
    <p:sldId id="413" r:id="rId56"/>
    <p:sldId id="416" r:id="rId57"/>
    <p:sldId id="419" r:id="rId58"/>
    <p:sldId id="422" r:id="rId59"/>
    <p:sldId id="425" r:id="rId60"/>
    <p:sldId id="428" r:id="rId61"/>
    <p:sldId id="431" r:id="rId62"/>
    <p:sldId id="434" r:id="rId63"/>
    <p:sldId id="437" r:id="rId64"/>
    <p:sldId id="440" r:id="rId65"/>
    <p:sldId id="443" r:id="rId66"/>
    <p:sldId id="446" r:id="rId67"/>
    <p:sldId id="452" r:id="rId68"/>
  </p:sldIdLst>
  <p:sldSz cx="12192000" cy="6858000"/>
  <p:notesSz cx="6858000" cy="9144000"/>
  <p:embeddedFontLst>
    <p:embeddedFont>
      <p:font typeface="Calibri" panose="020F0502020204030204" pitchFamily="34" charset="0"/>
      <p:regular r:id="rId71"/>
      <p:bold r:id="rId72"/>
      <p:italic r:id="rId73"/>
      <p:boldItalic r:id="rId74"/>
    </p:embeddedFont>
    <p:embeddedFont>
      <p:font typeface="IRANSansWeb" panose="020B0604020202020204" charset="-78"/>
      <p:regular r:id="rId75"/>
      <p:bold r:id="rId76"/>
    </p:embeddedFont>
    <p:embeddedFont>
      <p:font typeface="Garamond" panose="02020404030301010803" pitchFamily="18" charset="0"/>
      <p:regular r:id="rId77"/>
      <p:bold r:id="rId78"/>
      <p:italic r:id="rId79"/>
    </p:embeddedFont>
    <p:embeddedFont>
      <p:font typeface="Arial Rounded MT Bold" panose="020F0704030504030204" pitchFamily="34" charset="0"/>
      <p:regular r:id="rId80"/>
    </p:embeddedFont>
    <p:embeddedFont>
      <p:font typeface="Monotype Corsiva" panose="03010101010201010101" pitchFamily="66" charset="0"/>
      <p:italic r:id="rId81"/>
    </p:embeddedFont>
  </p:embeddedFontLst>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3485379-C05A-4C9D-BD12-4015B6925A90}">
          <p14:sldIdLst>
            <p14:sldId id="457"/>
            <p14:sldId id="308"/>
            <p14:sldId id="305"/>
            <p14:sldId id="314"/>
            <p14:sldId id="320"/>
            <p14:sldId id="323"/>
            <p14:sldId id="326"/>
            <p14:sldId id="329"/>
            <p14:sldId id="332"/>
            <p14:sldId id="335"/>
            <p14:sldId id="338"/>
            <p14:sldId id="341"/>
            <p14:sldId id="344"/>
            <p14:sldId id="347"/>
            <p14:sldId id="350"/>
            <p14:sldId id="353"/>
            <p14:sldId id="356"/>
            <p14:sldId id="359"/>
            <p14:sldId id="362"/>
            <p14:sldId id="365"/>
            <p14:sldId id="368"/>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371"/>
            <p14:sldId id="374"/>
            <p14:sldId id="377"/>
            <p14:sldId id="380"/>
            <p14:sldId id="383"/>
            <p14:sldId id="386"/>
            <p14:sldId id="476"/>
            <p14:sldId id="477"/>
            <p14:sldId id="389"/>
            <p14:sldId id="392"/>
            <p14:sldId id="395"/>
            <p14:sldId id="398"/>
            <p14:sldId id="401"/>
            <p14:sldId id="404"/>
            <p14:sldId id="410"/>
            <p14:sldId id="413"/>
            <p14:sldId id="416"/>
            <p14:sldId id="419"/>
            <p14:sldId id="422"/>
            <p14:sldId id="425"/>
            <p14:sldId id="428"/>
            <p14:sldId id="431"/>
            <p14:sldId id="434"/>
            <p14:sldId id="437"/>
            <p14:sldId id="440"/>
            <p14:sldId id="443"/>
            <p14:sldId id="446"/>
            <p14:sldId id="45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1111"/>
    <a:srgbClr val="F8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88" d="100"/>
          <a:sy n="88" d="100"/>
        </p:scale>
        <p:origin x="509" y="67"/>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54" d="100"/>
          <a:sy n="54" d="100"/>
        </p:scale>
        <p:origin x="289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font" Target="fonts/font5.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E1A5D0-0730-401A-9CB4-016721C2BA7A}" type="datetimeFigureOut">
              <a:rPr lang="en-US" smtClean="0"/>
              <a:t>11/13/2023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54367E-70F5-40C9-9492-297537AA3381}" type="slidenum">
              <a:rPr lang="en-US" smtClean="0"/>
              <a:t>‹#›</a:t>
            </a:fld>
            <a:endParaRPr lang="en-US"/>
          </a:p>
        </p:txBody>
      </p:sp>
    </p:spTree>
    <p:extLst>
      <p:ext uri="{BB962C8B-B14F-4D97-AF65-F5344CB8AC3E}">
        <p14:creationId xmlns:p14="http://schemas.microsoft.com/office/powerpoint/2010/main" val="1536773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F4A25-E06D-4144-B5BA-781C71465CF2}"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98588-C590-4AC7-8867-425BDD801B6E}" type="slidenum">
              <a:rPr lang="en-US" smtClean="0"/>
              <a:t>‹#›</a:t>
            </a:fld>
            <a:endParaRPr lang="en-US"/>
          </a:p>
        </p:txBody>
      </p:sp>
    </p:spTree>
    <p:extLst>
      <p:ext uri="{BB962C8B-B14F-4D97-AF65-F5344CB8AC3E}">
        <p14:creationId xmlns:p14="http://schemas.microsoft.com/office/powerpoint/2010/main" val="179528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a:off x="1515291" y="1293223"/>
            <a:ext cx="4689566" cy="653143"/>
          </a:xfrm>
          <a:prstGeom prst="rect">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latin typeface="Times New Roman" panose="02020603050405020304" pitchFamily="18" charset="0"/>
                <a:cs typeface="Times New Roman" panose="02020603050405020304" pitchFamily="18" charset="0"/>
              </a:rPr>
              <a:t>in the name of God</a:t>
            </a:r>
          </a:p>
        </p:txBody>
      </p:sp>
    </p:spTree>
    <p:extLst>
      <p:ext uri="{BB962C8B-B14F-4D97-AF65-F5344CB8AC3E}">
        <p14:creationId xmlns:p14="http://schemas.microsoft.com/office/powerpoint/2010/main" val="21627040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00"/>
            <a:ext cx="12192000" cy="6869499"/>
          </a:xfrm>
          <a:prstGeom prst="rect">
            <a:avLst/>
          </a:prstGeom>
        </p:spPr>
      </p:pic>
      <p:sp>
        <p:nvSpPr>
          <p:cNvPr id="6" name="Rectangle 5"/>
          <p:cNvSpPr/>
          <p:nvPr userDrawn="1"/>
        </p:nvSpPr>
        <p:spPr>
          <a:xfrm>
            <a:off x="0" y="-11500"/>
            <a:ext cx="12192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329791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 name="Rectangle 4"/>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RANSansWeb" panose="020B0506030804020204" pitchFamily="34" charset="-78"/>
              <a:cs typeface="IRANSansWeb" panose="020B0506030804020204" pitchFamily="34" charset="-78"/>
            </a:endParaRPr>
          </a:p>
        </p:txBody>
      </p:sp>
      <p:sp>
        <p:nvSpPr>
          <p:cNvPr id="2" name="Title 1"/>
          <p:cNvSpPr>
            <a:spLocks noGrp="1"/>
          </p:cNvSpPr>
          <p:nvPr>
            <p:ph type="title" hasCustomPrompt="1"/>
          </p:nvPr>
        </p:nvSpPr>
        <p:spPr>
          <a:xfrm>
            <a:off x="388294" y="533543"/>
            <a:ext cx="11479852" cy="853685"/>
          </a:xfrm>
          <a:gradFill flip="none" rotWithShape="1">
            <a:gsLst>
              <a:gs pos="50000">
                <a:srgbClr val="FF0000">
                  <a:alpha val="70000"/>
                </a:srgbClr>
              </a:gs>
              <a:gs pos="100000">
                <a:srgbClr val="FF0000">
                  <a:alpha val="10000"/>
                </a:srgbClr>
              </a:gs>
            </a:gsLst>
            <a:path path="circle">
              <a:fillToRect l="100000" b="100000"/>
            </a:path>
            <a:tileRect t="-100000" r="-100000"/>
          </a:gradFill>
          <a:ln>
            <a:noFill/>
          </a:ln>
          <a:effectLst>
            <a:glow>
              <a:schemeClr val="accent1">
                <a:alpha val="48000"/>
              </a:schemeClr>
            </a:glow>
          </a:effectLst>
        </p:spPr>
        <p:txBody>
          <a:bodyPr anchor="ctr">
            <a:normAutofit/>
          </a:bodyPr>
          <a:lstStyle>
            <a:lvl1pPr algn="r" rtl="1">
              <a:lnSpc>
                <a:spcPct val="150000"/>
              </a:lnSpc>
              <a:defRPr sz="2400" b="0" cap="none">
                <a:solidFill>
                  <a:schemeClr val="bg1"/>
                </a:solidFill>
                <a:latin typeface="IRANSansWeb" panose="020B0506030804020204" pitchFamily="34" charset="-78"/>
                <a:cs typeface="IRANSansWeb" panose="020B0506030804020204" pitchFamily="34" charset="-78"/>
              </a:defRPr>
            </a:lvl1pPr>
          </a:lstStyle>
          <a:p>
            <a:r>
              <a:rPr lang="en-US" b="1" smtClean="0"/>
              <a:t> {H1}</a:t>
            </a:r>
            <a:endParaRPr lang="en-US"/>
          </a:p>
        </p:txBody>
      </p:sp>
      <p:cxnSp>
        <p:nvCxnSpPr>
          <p:cNvPr id="9" name="Straight Connector 8"/>
          <p:cNvCxnSpPr/>
          <p:nvPr userDrawn="1"/>
        </p:nvCxnSpPr>
        <p:spPr>
          <a:xfrm flipV="1">
            <a:off x="585788" y="1608061"/>
            <a:ext cx="10501312" cy="45681"/>
          </a:xfrm>
          <a:prstGeom prst="line">
            <a:avLst/>
          </a:prstGeom>
        </p:spPr>
        <p:style>
          <a:lnRef idx="3">
            <a:schemeClr val="accent2"/>
          </a:lnRef>
          <a:fillRef idx="0">
            <a:schemeClr val="accent2"/>
          </a:fillRef>
          <a:effectRef idx="2">
            <a:schemeClr val="accent2"/>
          </a:effectRef>
          <a:fontRef idx="minor">
            <a:schemeClr val="tx1"/>
          </a:fontRef>
        </p:style>
      </p:cxnSp>
      <p:sp>
        <p:nvSpPr>
          <p:cNvPr id="11" name="Footer Placeholder 4"/>
          <p:cNvSpPr txBox="1"/>
          <p:nvPr userDrawn="1"/>
        </p:nvSpPr>
        <p:spPr>
          <a:xfrm rot="1760963">
            <a:off x="10033331" y="4968100"/>
            <a:ext cx="1828325" cy="505272"/>
          </a:xfrm>
          <a:prstGeom prst="rect">
            <a:avLst/>
          </a:prstGeom>
          <a:noFill/>
        </p:spPr>
        <p:txBody>
          <a:bodyPr vert="horz" lIns="91440" tIns="45720" rIns="91440" bIns="45720" rtlCol="0" anchor="ctr"/>
          <a:lstStyle>
            <a:defPPr>
              <a:defRPr lang="en-US"/>
            </a:defPPr>
            <a:lvl1pPr marL="0" algn="r" defTabSz="914400" rtl="1" eaLnBrk="1" latinLnBrk="0" hangingPunct="1">
              <a:lnSpc>
                <a:spcPct val="100000"/>
              </a:lnSpc>
              <a:defRPr sz="1800" b="0" i="0" kern="1200">
                <a:solidFill>
                  <a:schemeClr val="bg1"/>
                </a:solidFill>
                <a:effectLst/>
                <a:latin typeface="IRANSansWeb" panose="020B0506030804020204" pitchFamily="34" charset="-78"/>
                <a:ea typeface="+mn-ea"/>
                <a:cs typeface="IRANSansWeb" panose="020B050603080402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i="1" smtClean="0">
                <a:solidFill>
                  <a:schemeClr val="bg2">
                    <a:lumMod val="50000"/>
                  </a:schemeClr>
                </a:solidFill>
                <a:latin typeface="Times New Roman" panose="02020603050405020304" pitchFamily="18" charset="0"/>
                <a:cs typeface="Times New Roman" panose="02020603050405020304" pitchFamily="18" charset="0"/>
              </a:rPr>
              <a:t>Power.2pro.ir</a:t>
            </a:r>
            <a:endParaRPr lang="en-US" b="1" i="1">
              <a:solidFill>
                <a:schemeClr val="bg2">
                  <a:lumMod val="50000"/>
                </a:schemeClr>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hasCustomPrompt="1"/>
          </p:nvPr>
        </p:nvSpPr>
        <p:spPr>
          <a:xfrm>
            <a:off x="4537134" y="1874575"/>
            <a:ext cx="7110208" cy="4745166"/>
          </a:xfrm>
          <a:gradFill flip="none" rotWithShape="1">
            <a:gsLst>
              <a:gs pos="50000">
                <a:schemeClr val="bg1">
                  <a:alpha val="70000"/>
                </a:schemeClr>
              </a:gs>
              <a:gs pos="100000">
                <a:schemeClr val="bg1">
                  <a:alpha val="0"/>
                </a:schemeClr>
              </a:gs>
            </a:gsLst>
            <a:path path="circle">
              <a:fillToRect l="100000" b="100000"/>
            </a:path>
            <a:tileRect t="-100000" r="-100000"/>
          </a:gradFill>
          <a:ln>
            <a:noFill/>
          </a:ln>
          <a:effectLst/>
        </p:spPr>
        <p:txBody>
          <a:bodyPr anchor="t">
            <a:normAutofit/>
          </a:bodyPr>
          <a:lstStyle>
            <a:lvl1pPr marL="457200" indent="-457200" algn="r" rtl="1">
              <a:lnSpc>
                <a:spcPct val="200000"/>
              </a:lnSpc>
              <a:buClr>
                <a:srgbClr val="002060"/>
              </a:buClr>
              <a:buSzPct val="120000"/>
              <a:buFont typeface="Wingdings" panose="05000000000000000000" pitchFamily="2" charset="2"/>
              <a:buChar char="ü"/>
              <a:defRPr sz="2000" b="1" i="0" baseline="0">
                <a:solidFill>
                  <a:schemeClr val="tx1"/>
                </a:solidFill>
                <a:latin typeface="IRANSansWeb" panose="020B0506030804020204" pitchFamily="34" charset="-78"/>
                <a:cs typeface="IRANSansWeb" panose="020B0506030804020204" pitchFamily="34" charset="-78"/>
              </a:defRPr>
            </a:lvl1pPr>
            <a:lvl2pPr marL="800100" indent="-342900" algn="r" rtl="1">
              <a:buFont typeface="Arial" panose="020B0604020202020204" pitchFamily="34" charset="0"/>
              <a:buChar char="•"/>
              <a:defRPr>
                <a:latin typeface="IRANSansWeb" panose="020B0506030804020204" pitchFamily="34" charset="-78"/>
                <a:cs typeface="IRANSansWeb" panose="020B0506030804020204" pitchFamily="34" charset="-78"/>
              </a:defRPr>
            </a:lvl2pPr>
            <a:lvl3pPr marL="12001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3pPr>
            <a:lvl4pPr marL="16573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4pPr>
            <a:lvl5pPr marL="21145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5pPr>
          </a:lstStyle>
          <a:p>
            <a:pPr>
              <a:lnSpc>
                <a:spcPct val="150000"/>
              </a:lnSpc>
            </a:pPr>
            <a:r>
              <a:rPr lang="en-US" smtClean="0">
                <a:solidFill>
                  <a:schemeClr val="tx1"/>
                </a:solidFill>
              </a:rPr>
              <a:t>{H2}</a:t>
            </a:r>
            <a:endParaRPr lang="en-US">
              <a:solidFill>
                <a:schemeClr val="tx1"/>
              </a:solidFill>
            </a:endParaRPr>
          </a:p>
        </p:txBody>
      </p:sp>
    </p:spTree>
    <p:extLst>
      <p:ext uri="{BB962C8B-B14F-4D97-AF65-F5344CB8AC3E}">
        <p14:creationId xmlns:p14="http://schemas.microsoft.com/office/powerpoint/2010/main" val="8001412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7" name="Straight Connector 6"/>
          <p:cNvCxnSpPr/>
          <p:nvPr/>
        </p:nvCxnSpPr>
        <p:spPr>
          <a:xfrm>
            <a:off x="850006" y="1815923"/>
            <a:ext cx="10648920" cy="51753"/>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2859110" y="879102"/>
            <a:ext cx="8848861" cy="692122"/>
          </a:xfrm>
          <a:solidFill>
            <a:schemeClr val="accent2">
              <a:lumMod val="50000"/>
              <a:alpha val="60000"/>
            </a:schemeClr>
          </a:solidFill>
          <a:effectLst>
            <a:outerShdw blurRad="50800" dist="38100" dir="2700000" algn="tl" rotWithShape="0">
              <a:prstClr val="black">
                <a:alpha val="40000"/>
              </a:prstClr>
            </a:outerShdw>
          </a:effectLst>
        </p:spPr>
        <p:txBody>
          <a:bodyPr>
            <a:normAutofit/>
          </a:bodyPr>
          <a:lstStyle>
            <a:lvl1pPr algn="r" rtl="1">
              <a:lnSpc>
                <a:spcPct val="150000"/>
              </a:lnSpc>
              <a:defRPr sz="2200" baseline="0">
                <a:solidFill>
                  <a:schemeClr val="bg1"/>
                </a:solidFill>
                <a:latin typeface="IRANSansWeb" panose="020B0506030804020204" pitchFamily="34" charset="-78"/>
                <a:cs typeface="IRANSansWeb" panose="020B0506030804020204" pitchFamily="34" charset="-78"/>
              </a:defRPr>
            </a:lvl1pPr>
          </a:lstStyle>
          <a:p>
            <a:r>
              <a:rPr lang="fa-IR" smtClean="0"/>
              <a:t>عنوان اصلی اینجا قرار داده شود </a:t>
            </a:r>
            <a:endParaRPr lang="en-US"/>
          </a:p>
        </p:txBody>
      </p:sp>
      <p:sp>
        <p:nvSpPr>
          <p:cNvPr id="3" name="Content Placeholder 2"/>
          <p:cNvSpPr>
            <a:spLocks noGrp="1"/>
          </p:cNvSpPr>
          <p:nvPr>
            <p:ph idx="1" hasCustomPrompt="1"/>
          </p:nvPr>
        </p:nvSpPr>
        <p:spPr>
          <a:xfrm>
            <a:off x="3786389" y="2021983"/>
            <a:ext cx="7110208" cy="3947017"/>
          </a:xfrm>
          <a:solidFill>
            <a:schemeClr val="bg2">
              <a:lumMod val="50000"/>
              <a:alpha val="58000"/>
            </a:schemeClr>
          </a:solidFill>
          <a:effectLst>
            <a:outerShdw blurRad="50800" dist="38100" dir="8100000" algn="tr" rotWithShape="0">
              <a:prstClr val="black">
                <a:alpha val="40000"/>
              </a:prstClr>
            </a:outerShdw>
          </a:effectLst>
        </p:spPr>
        <p:txBody>
          <a:bodyPr>
            <a:normAutofit/>
          </a:bodyPr>
          <a:lstStyle>
            <a:lvl1pPr marL="342900" indent="-342900" algn="r" rtl="1">
              <a:lnSpc>
                <a:spcPct val="200000"/>
              </a:lnSpc>
              <a:buFont typeface="Arial" panose="020B0604020202020204" pitchFamily="34" charset="0"/>
              <a:buChar char="•"/>
              <a:defRPr sz="2000" baseline="0">
                <a:latin typeface="IRANSansWeb" panose="020B0506030804020204" pitchFamily="34" charset="-78"/>
                <a:cs typeface="IRANSansWeb" panose="020B0506030804020204" pitchFamily="34" charset="-78"/>
              </a:defRPr>
            </a:lvl1pPr>
            <a:lvl2pPr marL="800100" indent="-342900" algn="r" rtl="1">
              <a:buFont typeface="Arial" panose="020B0604020202020204" pitchFamily="34" charset="0"/>
              <a:buChar char="•"/>
              <a:defRPr>
                <a:latin typeface="IRANSansWeb" panose="020B0506030804020204" pitchFamily="34" charset="-78"/>
                <a:cs typeface="IRANSansWeb" panose="020B0506030804020204" pitchFamily="34" charset="-78"/>
              </a:defRPr>
            </a:lvl2pPr>
            <a:lvl3pPr marL="12001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3pPr>
            <a:lvl4pPr marL="16573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4pPr>
            <a:lvl5pPr marL="21145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5pPr>
          </a:lstStyle>
          <a:p>
            <a:pPr lvl="0"/>
            <a:r>
              <a:rPr lang="fa-IR" smtClean="0"/>
              <a:t>عنوان ها در این قسمت قرار داده شود </a:t>
            </a:r>
            <a:endParaRPr lang="en-US"/>
          </a:p>
        </p:txBody>
      </p:sp>
      <p:sp>
        <p:nvSpPr>
          <p:cNvPr id="5" name="Footer Placeholder 4"/>
          <p:cNvSpPr>
            <a:spLocks noGrp="1"/>
          </p:cNvSpPr>
          <p:nvPr>
            <p:ph type="ftr" sz="quarter" idx="11"/>
          </p:nvPr>
        </p:nvSpPr>
        <p:spPr>
          <a:xfrm>
            <a:off x="241659" y="6222309"/>
            <a:ext cx="7305900" cy="279400"/>
          </a:xfrm>
          <a:solidFill>
            <a:schemeClr val="accent2"/>
          </a:solidFill>
        </p:spPr>
        <p:txBody>
          <a:bodyPr/>
          <a:lstStyle/>
          <a:p>
            <a:endParaRPr lang="en-US"/>
          </a:p>
        </p:txBody>
      </p:sp>
    </p:spTree>
    <p:extLst>
      <p:ext uri="{BB962C8B-B14F-4D97-AF65-F5344CB8AC3E}">
        <p14:creationId xmlns:p14="http://schemas.microsoft.com/office/powerpoint/2010/main" val="12462215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42" presetClass="entr" presetSubtype="0" fill="hold" grpId="0" nodeType="clickEffec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0"/>
            <a:ext cx="12191999"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RANSansWeb" panose="020B0506030804020204" pitchFamily="34" charset="-78"/>
              <a:cs typeface="IRANSansWeb" panose="020B0506030804020204" pitchFamily="34" charset="-78"/>
            </a:endParaRPr>
          </a:p>
        </p:txBody>
      </p:sp>
      <p:sp>
        <p:nvSpPr>
          <p:cNvPr id="12" name="Rectangle 11"/>
          <p:cNvSpPr/>
          <p:nvPr userDrawn="1"/>
        </p:nvSpPr>
        <p:spPr>
          <a:xfrm>
            <a:off x="10687050" y="6270995"/>
            <a:ext cx="1204680" cy="383328"/>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b="1" i="1" smtClean="0">
                <a:latin typeface="Times New Roman" panose="02020603050405020304" pitchFamily="18" charset="0"/>
                <a:cs typeface="Times New Roman" panose="02020603050405020304" pitchFamily="18" charset="0"/>
              </a:rPr>
              <a:t>-</a:t>
            </a:r>
            <a:r>
              <a:rPr lang="en-US" sz="1600" b="1" i="1" baseline="0" smtClean="0">
                <a:latin typeface="Times New Roman" panose="02020603050405020304" pitchFamily="18" charset="0"/>
                <a:cs typeface="Times New Roman" panose="02020603050405020304" pitchFamily="18" charset="0"/>
              </a:rPr>
              <a:t>  00  </a:t>
            </a:r>
            <a:endParaRPr lang="en-US" sz="1600" b="1" i="1">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850006" y="1815923"/>
            <a:ext cx="10648920" cy="51753"/>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352282" y="879102"/>
            <a:ext cx="10355689" cy="692122"/>
          </a:xfrm>
          <a:solidFill>
            <a:srgbClr val="00B050">
              <a:alpha val="76000"/>
            </a:srgbClr>
          </a:solidFill>
          <a:effectLst>
            <a:outerShdw blurRad="50800" dist="38100" dir="2700000" algn="tl" rotWithShape="0">
              <a:prstClr val="black">
                <a:alpha val="40000"/>
              </a:prstClr>
            </a:outerShdw>
          </a:effectLst>
        </p:spPr>
        <p:txBody>
          <a:bodyPr>
            <a:normAutofit/>
          </a:bodyPr>
          <a:lstStyle>
            <a:lvl1pPr algn="r" rtl="1">
              <a:lnSpc>
                <a:spcPct val="150000"/>
              </a:lnSpc>
              <a:defRPr sz="2200" baseline="0">
                <a:solidFill>
                  <a:schemeClr val="bg1"/>
                </a:solidFill>
                <a:latin typeface="IRANSansWeb" panose="020B0506030804020204" pitchFamily="34" charset="-78"/>
                <a:cs typeface="IRANSansWeb" panose="020B0506030804020204" pitchFamily="34" charset="-78"/>
              </a:defRPr>
            </a:lvl1pPr>
          </a:lstStyle>
          <a:p>
            <a:r>
              <a:rPr lang="fa-IR" smtClean="0"/>
              <a:t>عنوان ها در این قسمت قرار داده شود </a:t>
            </a:r>
            <a:endParaRPr lang="en-US"/>
          </a:p>
        </p:txBody>
      </p:sp>
      <p:sp>
        <p:nvSpPr>
          <p:cNvPr id="3" name="Content Placeholder 2"/>
          <p:cNvSpPr>
            <a:spLocks noGrp="1"/>
          </p:cNvSpPr>
          <p:nvPr>
            <p:ph idx="1" hasCustomPrompt="1"/>
          </p:nvPr>
        </p:nvSpPr>
        <p:spPr>
          <a:xfrm>
            <a:off x="1202270" y="2021983"/>
            <a:ext cx="9694327" cy="3947017"/>
          </a:xfrm>
          <a:solidFill>
            <a:schemeClr val="accent1">
              <a:lumMod val="20000"/>
              <a:lumOff val="80000"/>
              <a:alpha val="58000"/>
            </a:schemeClr>
          </a:solidFill>
          <a:effectLst>
            <a:outerShdw blurRad="50800" dist="38100" dir="2700000" algn="tl" rotWithShape="0">
              <a:prstClr val="black">
                <a:alpha val="40000"/>
              </a:prstClr>
            </a:outerShdw>
          </a:effectLst>
        </p:spPr>
        <p:txBody>
          <a:bodyPr>
            <a:normAutofit/>
          </a:bodyPr>
          <a:lstStyle>
            <a:lvl1pPr marL="342900" indent="-342900" algn="r" rtl="1">
              <a:lnSpc>
                <a:spcPct val="200000"/>
              </a:lnSpc>
              <a:buFont typeface="Arial" panose="020B0604020202020204" pitchFamily="34" charset="0"/>
              <a:buChar char="•"/>
              <a:defRPr sz="2000" baseline="0">
                <a:latin typeface="IRANSansWeb" panose="020B0506030804020204" pitchFamily="34" charset="-78"/>
                <a:cs typeface="IRANSansWeb" panose="020B0506030804020204" pitchFamily="34" charset="-78"/>
              </a:defRPr>
            </a:lvl1pPr>
            <a:lvl2pPr marL="800100" indent="-342900" algn="r" rtl="1">
              <a:buFont typeface="Arial" panose="020B0604020202020204" pitchFamily="34" charset="0"/>
              <a:buChar char="•"/>
              <a:defRPr>
                <a:latin typeface="IRANSansWeb" panose="020B0506030804020204" pitchFamily="34" charset="-78"/>
                <a:cs typeface="IRANSansWeb" panose="020B0506030804020204" pitchFamily="34" charset="-78"/>
              </a:defRPr>
            </a:lvl2pPr>
            <a:lvl3pPr marL="12001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3pPr>
            <a:lvl4pPr marL="16573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4pPr>
            <a:lvl5pPr marL="2114550" indent="-285750" algn="r" rtl="1">
              <a:buFont typeface="Arial" panose="020B0604020202020204" pitchFamily="34" charset="0"/>
              <a:buChar char="•"/>
              <a:defRPr>
                <a:latin typeface="IRANSansWeb" panose="020B0506030804020204" pitchFamily="34" charset="-78"/>
                <a:cs typeface="IRANSansWeb" panose="020B0506030804020204" pitchFamily="34" charset="-78"/>
              </a:defRPr>
            </a:lvl5pPr>
          </a:lstStyle>
          <a:p>
            <a:pPr lvl="0"/>
            <a:r>
              <a:rPr lang="fa-IR" smtClean="0"/>
              <a:t>متن ها در این قسمت قرار داده شود .</a:t>
            </a:r>
            <a:endParaRPr lang="en-US"/>
          </a:p>
        </p:txBody>
      </p:sp>
      <p:sp>
        <p:nvSpPr>
          <p:cNvPr id="6" name="Slide Number Placeholder 5"/>
          <p:cNvSpPr>
            <a:spLocks noGrp="1"/>
          </p:cNvSpPr>
          <p:nvPr>
            <p:ph type="sldNum" sz="quarter" idx="12"/>
          </p:nvPr>
        </p:nvSpPr>
        <p:spPr>
          <a:xfrm>
            <a:off x="10877699" y="6279250"/>
            <a:ext cx="461933" cy="383328"/>
          </a:xfrm>
          <a:solidFill>
            <a:srgbClr val="C00000">
              <a:alpha val="0"/>
            </a:srgbClr>
          </a:solidFill>
          <a:ln>
            <a:noFill/>
          </a:ln>
        </p:spPr>
        <p:txBody>
          <a:bodyPr/>
          <a:lstStyle>
            <a:lvl1pPr algn="ctr" rtl="1">
              <a:defRPr sz="1600" b="1" i="1">
                <a:solidFill>
                  <a:schemeClr val="bg1"/>
                </a:solidFill>
                <a:latin typeface="Times New Roman" panose="02020603050405020304" pitchFamily="18" charset="0"/>
                <a:cs typeface="Times New Roman" panose="02020603050405020304" pitchFamily="18" charset="0"/>
              </a:defRPr>
            </a:lvl1pPr>
          </a:lstStyle>
          <a:p>
            <a:fld id="{5100E06C-03F2-4DE0-BF43-424EF00CC793}" type="slidenum">
              <a:rPr lang="en-US" sz="1400" smtClean="0"/>
              <a:t>‹#›</a:t>
            </a:fld>
            <a:endParaRPr lang="en-US"/>
          </a:p>
        </p:txBody>
      </p:sp>
    </p:spTree>
    <p:extLst>
      <p:ext uri="{BB962C8B-B14F-4D97-AF65-F5344CB8AC3E}">
        <p14:creationId xmlns:p14="http://schemas.microsoft.com/office/powerpoint/2010/main" val="2594352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83" y="-4816"/>
            <a:ext cx="12213579" cy="6862816"/>
          </a:xfrm>
          <a:prstGeom prst="rect">
            <a:avLst/>
          </a:prstGeom>
        </p:spPr>
      </p:pic>
      <p:sp>
        <p:nvSpPr>
          <p:cNvPr id="9" name="Rectangle 8"/>
          <p:cNvSpPr/>
          <p:nvPr userDrawn="1"/>
        </p:nvSpPr>
        <p:spPr>
          <a:xfrm>
            <a:off x="40472" y="-4816"/>
            <a:ext cx="12191999"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RANSansWeb" panose="020B0506030804020204" pitchFamily="34" charset="-78"/>
              <a:cs typeface="IRANSansWeb" panose="020B0506030804020204" pitchFamily="34" charset="-78"/>
            </a:endParaRPr>
          </a:p>
        </p:txBody>
      </p:sp>
      <p:cxnSp>
        <p:nvCxnSpPr>
          <p:cNvPr id="8" name="Straight Connector 7"/>
          <p:cNvCxnSpPr/>
          <p:nvPr/>
        </p:nvCxnSpPr>
        <p:spPr>
          <a:xfrm>
            <a:off x="1954326" y="1779535"/>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486169" y="739554"/>
            <a:ext cx="10343612" cy="719527"/>
          </a:xfrm>
          <a:solidFill>
            <a:srgbClr val="002060">
              <a:alpha val="75000"/>
            </a:srgbClr>
          </a:solidFill>
          <a:effectLst>
            <a:outerShdw blurRad="50800" dist="38100" dir="2700000" algn="tl" rotWithShape="0">
              <a:prstClr val="black">
                <a:alpha val="40000"/>
              </a:prstClr>
            </a:outerShdw>
          </a:effectLst>
        </p:spPr>
        <p:txBody>
          <a:bodyPr>
            <a:normAutofit/>
          </a:bodyPr>
          <a:lstStyle>
            <a:lvl1pPr algn="r" rtl="1">
              <a:lnSpc>
                <a:spcPct val="150000"/>
              </a:lnSpc>
              <a:defRPr sz="2200" baseline="0">
                <a:solidFill>
                  <a:schemeClr val="bg1"/>
                </a:solidFill>
                <a:latin typeface="IRANSansWeb" panose="020B0506030804020204" pitchFamily="34" charset="-78"/>
                <a:cs typeface="IRANSansWeb" panose="020B0506030804020204" pitchFamily="34" charset="-78"/>
              </a:defRPr>
            </a:lvl1pPr>
          </a:lstStyle>
          <a:p>
            <a:r>
              <a:rPr lang="fa-IR" smtClean="0"/>
              <a:t>عنوان در این قسمت قرار داده شود </a:t>
            </a:r>
            <a:endParaRPr lang="en-US"/>
          </a:p>
        </p:txBody>
      </p:sp>
      <p:sp>
        <p:nvSpPr>
          <p:cNvPr id="3" name="Content Placeholder 2"/>
          <p:cNvSpPr>
            <a:spLocks noGrp="1"/>
          </p:cNvSpPr>
          <p:nvPr>
            <p:ph sz="half" idx="1" hasCustomPrompt="1"/>
          </p:nvPr>
        </p:nvSpPr>
        <p:spPr>
          <a:xfrm>
            <a:off x="262967" y="1986362"/>
            <a:ext cx="5891090" cy="4530551"/>
          </a:xfrm>
          <a:solidFill>
            <a:schemeClr val="accent6">
              <a:lumMod val="20000"/>
              <a:lumOff val="80000"/>
              <a:alpha val="75000"/>
            </a:schemeClr>
          </a:solidFill>
        </p:spPr>
        <p:txBody>
          <a:bodyPr>
            <a:normAutofit/>
          </a:bodyPr>
          <a:lstStyle>
            <a:lvl1pPr>
              <a:defRPr>
                <a:latin typeface="IRANSansWeb" panose="020B0506030804020204" pitchFamily="34" charset="-78"/>
                <a:cs typeface="IRANSansWeb" panose="020B0506030804020204" pitchFamily="34" charset="-78"/>
              </a:defRPr>
            </a:lvl1pPr>
            <a:lvl2pPr>
              <a:defRPr>
                <a:latin typeface="IRANSansWeb" panose="020B0506030804020204" pitchFamily="34" charset="-78"/>
                <a:cs typeface="IRANSansWeb" panose="020B0506030804020204" pitchFamily="34" charset="-78"/>
              </a:defRPr>
            </a:lvl2pPr>
            <a:lvl3pPr>
              <a:defRPr>
                <a:latin typeface="IRANSansWeb" panose="020B0506030804020204" pitchFamily="34" charset="-78"/>
                <a:cs typeface="IRANSansWeb" panose="020B0506030804020204" pitchFamily="34" charset="-78"/>
              </a:defRPr>
            </a:lvl3pPr>
            <a:lvl4pPr>
              <a:defRPr>
                <a:latin typeface="IRANSansWeb" panose="020B0506030804020204" pitchFamily="34" charset="-78"/>
                <a:cs typeface="IRANSansWeb" panose="020B0506030804020204" pitchFamily="34" charset="-78"/>
              </a:defRPr>
            </a:lvl4pPr>
            <a:lvl5pPr>
              <a:defRPr>
                <a:latin typeface="IRANSansWeb" panose="020B0506030804020204" pitchFamily="34" charset="-78"/>
                <a:cs typeface="IRANSansWeb" panose="020B0506030804020204" pitchFamily="34" charset="-78"/>
              </a:defRPr>
            </a:lvl5pPr>
          </a:lstStyle>
          <a:p>
            <a:pPr lvl="0"/>
            <a:r>
              <a:rPr lang="fa-IR" smtClean="0"/>
              <a:t>تصویر در این قسمت قرار داده شود</a:t>
            </a:r>
            <a:endParaRPr lang="en-US"/>
          </a:p>
        </p:txBody>
      </p:sp>
      <p:sp>
        <p:nvSpPr>
          <p:cNvPr id="4" name="Content Placeholder 3"/>
          <p:cNvSpPr>
            <a:spLocks noGrp="1"/>
          </p:cNvSpPr>
          <p:nvPr>
            <p:ph sz="half" idx="2" hasCustomPrompt="1"/>
          </p:nvPr>
        </p:nvSpPr>
        <p:spPr>
          <a:xfrm>
            <a:off x="6406381" y="2281556"/>
            <a:ext cx="4955243" cy="3668984"/>
          </a:xfrm>
          <a:solidFill>
            <a:schemeClr val="accent1">
              <a:lumMod val="20000"/>
              <a:lumOff val="80000"/>
              <a:alpha val="75000"/>
            </a:schemeClr>
          </a:solidFill>
          <a:ln>
            <a:noFill/>
          </a:ln>
          <a:effectLst>
            <a:outerShdw blurRad="50800" dist="38100" dir="2700000" algn="tl" rotWithShape="0">
              <a:prstClr val="black">
                <a:alpha val="40000"/>
              </a:prstClr>
            </a:outerShdw>
          </a:effectLst>
        </p:spPr>
        <p:txBody>
          <a:bodyPr>
            <a:normAutofit/>
          </a:bodyPr>
          <a:lstStyle>
            <a:lvl1pPr algn="r" rtl="1">
              <a:lnSpc>
                <a:spcPct val="150000"/>
              </a:lnSpc>
              <a:defRPr sz="1800" baseline="0">
                <a:latin typeface="IRANSansWeb" panose="020B0506030804020204" pitchFamily="34" charset="-78"/>
                <a:cs typeface="IRANSansWeb" panose="020B0506030804020204" pitchFamily="34" charset="-78"/>
              </a:defRPr>
            </a:lvl1pPr>
            <a:lvl2pPr algn="r" rtl="1">
              <a:defRPr>
                <a:latin typeface="IRANSansWeb" panose="020B0506030804020204" pitchFamily="34" charset="-78"/>
                <a:cs typeface="IRANSansWeb" panose="020B0506030804020204" pitchFamily="34" charset="-78"/>
              </a:defRPr>
            </a:lvl2pPr>
            <a:lvl3pPr algn="r" rtl="1">
              <a:defRPr>
                <a:latin typeface="IRANSansWeb" panose="020B0506030804020204" pitchFamily="34" charset="-78"/>
                <a:cs typeface="IRANSansWeb" panose="020B0506030804020204" pitchFamily="34" charset="-78"/>
              </a:defRPr>
            </a:lvl3pPr>
            <a:lvl4pPr algn="r" rtl="1">
              <a:defRPr>
                <a:latin typeface="IRANSansWeb" panose="020B0506030804020204" pitchFamily="34" charset="-78"/>
                <a:cs typeface="IRANSansWeb" panose="020B0506030804020204" pitchFamily="34" charset="-78"/>
              </a:defRPr>
            </a:lvl4pPr>
            <a:lvl5pPr algn="r" rtl="1">
              <a:defRPr>
                <a:latin typeface="IRANSansWeb" panose="020B0506030804020204" pitchFamily="34" charset="-78"/>
                <a:cs typeface="IRANSansWeb" panose="020B0506030804020204" pitchFamily="34" charset="-78"/>
              </a:defRPr>
            </a:lvl5pPr>
          </a:lstStyle>
          <a:p>
            <a:pPr lvl="0"/>
            <a:r>
              <a:rPr lang="fa-IR" smtClean="0"/>
              <a:t>متن ها در این قسمت قرار داده شود </a:t>
            </a:r>
            <a:endParaRPr lang="en-US"/>
          </a:p>
        </p:txBody>
      </p:sp>
      <p:sp>
        <p:nvSpPr>
          <p:cNvPr id="11" name="Rectangle 10"/>
          <p:cNvSpPr/>
          <p:nvPr userDrawn="1"/>
        </p:nvSpPr>
        <p:spPr>
          <a:xfrm>
            <a:off x="10687050" y="6270995"/>
            <a:ext cx="1204680" cy="383328"/>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b="1" i="1" smtClean="0">
                <a:latin typeface="Times New Roman" panose="02020603050405020304" pitchFamily="18" charset="0"/>
                <a:cs typeface="Times New Roman" panose="02020603050405020304" pitchFamily="18" charset="0"/>
              </a:rPr>
              <a:t>-</a:t>
            </a:r>
            <a:r>
              <a:rPr lang="en-US" sz="1600" b="1" i="1" baseline="0" smtClean="0">
                <a:latin typeface="Times New Roman" panose="02020603050405020304" pitchFamily="18" charset="0"/>
                <a:cs typeface="Times New Roman" panose="02020603050405020304" pitchFamily="18" charset="0"/>
              </a:rPr>
              <a:t>  00  </a:t>
            </a:r>
            <a:endParaRPr lang="en-US" sz="1600" b="1" i="1">
              <a:latin typeface="Times New Roman" panose="02020603050405020304" pitchFamily="18" charset="0"/>
              <a:cs typeface="Times New Roman" panose="02020603050405020304" pitchFamily="18" charset="0"/>
            </a:endParaRPr>
          </a:p>
        </p:txBody>
      </p:sp>
      <p:sp>
        <p:nvSpPr>
          <p:cNvPr id="13" name="Slide Number Placeholder 5"/>
          <p:cNvSpPr txBox="1"/>
          <p:nvPr userDrawn="1"/>
        </p:nvSpPr>
        <p:spPr>
          <a:xfrm>
            <a:off x="10877699" y="6279250"/>
            <a:ext cx="461933" cy="383328"/>
          </a:xfrm>
          <a:prstGeom prst="rect">
            <a:avLst/>
          </a:prstGeom>
          <a:solidFill>
            <a:srgbClr val="C00000">
              <a:alpha val="0"/>
            </a:srgbClr>
          </a:solidFill>
          <a:ln>
            <a:noFill/>
          </a:ln>
        </p:spPr>
        <p:txBody>
          <a:bodyPr vert="horz" lIns="91440" tIns="45720" rIns="91440" bIns="45720" rtlCol="0" anchor="ctr"/>
          <a:lstStyle>
            <a:defPPr>
              <a:defRPr lang="en-US"/>
            </a:defPPr>
            <a:lvl1pPr marL="0" algn="ctr" defTabSz="914400" rtl="1" eaLnBrk="1" latinLnBrk="0" hangingPunct="1">
              <a:defRPr sz="1600" b="0" i="1" kern="1200">
                <a:solidFill>
                  <a:schemeClr val="bg1"/>
                </a:solidFill>
                <a:effectLst/>
                <a:latin typeface="IRANSansWeb" panose="020B0506030804020204" pitchFamily="34" charset="-78"/>
                <a:ea typeface="+mn-ea"/>
                <a:cs typeface="IRANSansWeb" panose="020B0506030804020204" pitchFamily="34"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00E06C-03F2-4DE0-BF43-424EF00CC793}" type="slidenum">
              <a:rPr lang="en-US" sz="1400" b="1" smtClean="0">
                <a:latin typeface="Times New Roman" panose="02020603050405020304" pitchFamily="18" charset="0"/>
                <a:cs typeface="Times New Roman" panose="02020603050405020304" pitchFamily="18" charset="0"/>
              </a:rPr>
              <a:t>‹#›</a:t>
            </a:fld>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9332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10687050" y="6270995"/>
            <a:ext cx="1204680" cy="383328"/>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1600" b="1" i="1" smtClean="0">
                <a:latin typeface="IRANSansWeb" panose="020B0506030804020204" pitchFamily="34" charset="-78"/>
                <a:cs typeface="IRANSansWeb" panose="020B0506030804020204" pitchFamily="34" charset="-78"/>
              </a:rPr>
              <a:t>-</a:t>
            </a:r>
            <a:r>
              <a:rPr lang="en-US" sz="1600" b="1" i="1" baseline="0" smtClean="0">
                <a:latin typeface="IRANSansWeb" panose="020B0506030804020204" pitchFamily="34" charset="-78"/>
                <a:cs typeface="IRANSansWeb" panose="020B0506030804020204" pitchFamily="34" charset="-78"/>
              </a:rPr>
              <a:t>  00  </a:t>
            </a:r>
            <a:endParaRPr lang="en-US" sz="1600" b="1" i="1">
              <a:latin typeface="IRANSansWeb" panose="020B0506030804020204" pitchFamily="34" charset="-78"/>
              <a:cs typeface="IRANSansWeb" panose="020B0506030804020204" pitchFamily="34" charset="-78"/>
            </a:endParaRPr>
          </a:p>
        </p:txBody>
      </p:sp>
      <p:sp>
        <p:nvSpPr>
          <p:cNvPr id="6" name="Slide Number Placeholder 5"/>
          <p:cNvSpPr>
            <a:spLocks noGrp="1"/>
          </p:cNvSpPr>
          <p:nvPr>
            <p:ph type="sldNum" sz="quarter" idx="12"/>
          </p:nvPr>
        </p:nvSpPr>
        <p:spPr>
          <a:xfrm>
            <a:off x="10877699" y="6279250"/>
            <a:ext cx="461933" cy="383328"/>
          </a:xfrm>
          <a:solidFill>
            <a:srgbClr val="C00000">
              <a:alpha val="0"/>
            </a:srgbClr>
          </a:solidFill>
          <a:ln>
            <a:noFill/>
          </a:ln>
        </p:spPr>
        <p:txBody>
          <a:bodyPr/>
          <a:lstStyle>
            <a:lvl1pPr algn="ctr" rtl="1">
              <a:defRPr sz="1600" b="1" i="1">
                <a:solidFill>
                  <a:schemeClr val="bg1"/>
                </a:solidFill>
                <a:latin typeface="IRANSansWeb" panose="020B0506030804020204" pitchFamily="34" charset="-78"/>
                <a:cs typeface="IRANSansWeb" panose="020B0506030804020204" pitchFamily="34" charset="-78"/>
              </a:defRPr>
            </a:lvl1pPr>
          </a:lstStyle>
          <a:p>
            <a:fld id="{5100E06C-03F2-4DE0-BF43-424EF00CC793}" type="slidenum">
              <a:rPr lang="en-US" sz="1400" smtClean="0"/>
              <a:t>‹#›</a:t>
            </a:fld>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3494" t="9066" r="1347" b="11355"/>
          <a:stretch>
            <a:fillRect/>
          </a:stretch>
        </p:blipFill>
        <p:spPr>
          <a:xfrm>
            <a:off x="833718" y="1506518"/>
            <a:ext cx="6548718" cy="4089977"/>
          </a:xfrm>
          <a:prstGeom prst="rect">
            <a:avLst/>
          </a:prstGeom>
        </p:spPr>
      </p:pic>
      <p:sp>
        <p:nvSpPr>
          <p:cNvPr id="5" name="Rectangle 4"/>
          <p:cNvSpPr/>
          <p:nvPr userDrawn="1"/>
        </p:nvSpPr>
        <p:spPr>
          <a:xfrm>
            <a:off x="7769426" y="3074831"/>
            <a:ext cx="4035583" cy="708338"/>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smtClean="0">
                <a:latin typeface="IRANSansWeb" panose="020B0506030804020204" pitchFamily="34" charset="-78"/>
                <a:cs typeface="IRANSansWeb" panose="020B0506030804020204" pitchFamily="34" charset="-78"/>
              </a:rPr>
              <a:t>با</a:t>
            </a:r>
            <a:r>
              <a:rPr lang="fa-IR" sz="2800" baseline="0" smtClean="0">
                <a:latin typeface="IRANSansWeb" panose="020B0506030804020204" pitchFamily="34" charset="-78"/>
                <a:cs typeface="IRANSansWeb" panose="020B0506030804020204" pitchFamily="34" charset="-78"/>
              </a:rPr>
              <a:t> تشکر از همراهی شما</a:t>
            </a:r>
            <a:endParaRPr lang="en-US" sz="2800">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4463478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345125" y="1807225"/>
            <a:ext cx="1905988" cy="518763"/>
          </a:xfrm>
          <a:solidFill>
            <a:schemeClr val="bg1"/>
          </a:solidFill>
          <a:ln>
            <a:noFill/>
          </a:ln>
          <a:effectLst/>
        </p:spPr>
        <p:txBody>
          <a:bodyPr anchor="ctr">
            <a:normAutofit/>
          </a:bodyPr>
          <a:lstStyle>
            <a:lvl1pPr algn="ctr" rtl="1">
              <a:lnSpc>
                <a:spcPct val="150000"/>
              </a:lnSpc>
              <a:defRPr sz="1400" baseline="0">
                <a:solidFill>
                  <a:schemeClr val="bg2">
                    <a:lumMod val="50000"/>
                  </a:schemeClr>
                </a:solidFill>
                <a:latin typeface="Times New Roman" panose="02020603050405020304" pitchFamily="18" charset="0"/>
                <a:cs typeface="Times New Roman" panose="02020603050405020304" pitchFamily="18" charset="0"/>
              </a:defRPr>
            </a:lvl1pPr>
            <a:lvl2pPr algn="r" rtl="1">
              <a:defRPr>
                <a:latin typeface="IRANSansWeb" panose="020B0506030804020204" pitchFamily="34" charset="-78"/>
                <a:cs typeface="IRANSansWeb" panose="020B0506030804020204" pitchFamily="34" charset="-78"/>
              </a:defRPr>
            </a:lvl2pPr>
            <a:lvl3pPr algn="r" rtl="1">
              <a:defRPr>
                <a:latin typeface="IRANSansWeb" panose="020B0506030804020204" pitchFamily="34" charset="-78"/>
                <a:cs typeface="IRANSansWeb" panose="020B0506030804020204" pitchFamily="34" charset="-78"/>
              </a:defRPr>
            </a:lvl3pPr>
            <a:lvl4pPr algn="r" rtl="1">
              <a:defRPr>
                <a:latin typeface="IRANSansWeb" panose="020B0506030804020204" pitchFamily="34" charset="-78"/>
                <a:cs typeface="IRANSansWeb" panose="020B0506030804020204" pitchFamily="34" charset="-78"/>
              </a:defRPr>
            </a:lvl4pPr>
            <a:lvl5pPr algn="r" rtl="1">
              <a:defRPr>
                <a:latin typeface="IRANSansWeb" panose="020B0506030804020204" pitchFamily="34" charset="-78"/>
                <a:cs typeface="IRANSansWeb" panose="020B0506030804020204" pitchFamily="34" charset="-78"/>
              </a:defRPr>
            </a:lvl5pPr>
          </a:lstStyle>
          <a:p>
            <a:pPr lvl="0"/>
            <a:r>
              <a:rPr lang="fa-IR" smtClean="0"/>
              <a:t>ستون شماره 6</a:t>
            </a:r>
            <a:endParaRPr lang="en-US"/>
          </a:p>
        </p:txBody>
      </p:sp>
      <p:sp>
        <p:nvSpPr>
          <p:cNvPr id="5" name="Text Placeholder 4"/>
          <p:cNvSpPr>
            <a:spLocks noGrp="1"/>
          </p:cNvSpPr>
          <p:nvPr>
            <p:ph type="body" sz="quarter" idx="3" hasCustomPrompt="1"/>
          </p:nvPr>
        </p:nvSpPr>
        <p:spPr>
          <a:xfrm>
            <a:off x="10408025" y="1791371"/>
            <a:ext cx="1405656" cy="576262"/>
          </a:xfrm>
          <a:solidFill>
            <a:schemeClr val="bg1"/>
          </a:solidFill>
          <a:ln>
            <a:noFill/>
          </a:ln>
          <a:effectLst/>
        </p:spPr>
        <p:txBody>
          <a:bodyPr anchor="ctr">
            <a:noAutofit/>
          </a:bodyPr>
          <a:lstStyle>
            <a:lvl1pPr marL="0" indent="0" algn="ctr" rtl="1">
              <a:lnSpc>
                <a:spcPct val="150000"/>
              </a:lnSpc>
              <a:spcBef>
                <a:spcPts val="672"/>
              </a:spcBef>
              <a:spcAft>
                <a:spcPts val="600"/>
              </a:spcAft>
              <a:buNone/>
              <a:defRPr sz="1400" b="0" baseline="0">
                <a:solidFill>
                  <a:schemeClr val="bg2">
                    <a:lumMod val="50000"/>
                  </a:schemeClr>
                </a:solidFill>
                <a:latin typeface="IRANSansWeb" panose="020B0506030804020204" pitchFamily="34" charset="-78"/>
                <a:cs typeface="IRANSansWeb" panose="020B0506030804020204" pitchFamily="34"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منبع</a:t>
            </a:r>
            <a:endParaRPr lang="en-US" smtClean="0"/>
          </a:p>
        </p:txBody>
      </p:sp>
      <p:sp>
        <p:nvSpPr>
          <p:cNvPr id="6" name="Content Placeholder 5"/>
          <p:cNvSpPr>
            <a:spLocks noGrp="1"/>
          </p:cNvSpPr>
          <p:nvPr>
            <p:ph sz="quarter" idx="4" hasCustomPrompt="1"/>
          </p:nvPr>
        </p:nvSpPr>
        <p:spPr>
          <a:xfrm>
            <a:off x="537883" y="1795887"/>
            <a:ext cx="7650330" cy="571745"/>
          </a:xfrm>
          <a:solidFill>
            <a:schemeClr val="bg1"/>
          </a:solidFill>
          <a:ln>
            <a:noFill/>
          </a:ln>
          <a:effectLst/>
        </p:spPr>
        <p:txBody>
          <a:bodyPr anchor="ctr">
            <a:normAutofit/>
          </a:bodyPr>
          <a:lstStyle>
            <a:lvl1pPr algn="ctr" rtl="1">
              <a:lnSpc>
                <a:spcPct val="150000"/>
              </a:lnSpc>
              <a:defRPr sz="1400" baseline="0">
                <a:solidFill>
                  <a:schemeClr val="bg2">
                    <a:lumMod val="50000"/>
                  </a:schemeClr>
                </a:solidFill>
                <a:latin typeface="IRANSansWeb" panose="020B0506030804020204" pitchFamily="34" charset="-78"/>
                <a:cs typeface="IRANSansWeb" panose="020B0506030804020204" pitchFamily="34" charset="-78"/>
              </a:defRPr>
            </a:lvl1pPr>
          </a:lstStyle>
          <a:p>
            <a:pPr lvl="0"/>
            <a:r>
              <a:rPr lang="fa-IR" smtClean="0"/>
              <a:t>ستون شماره 5</a:t>
            </a:r>
            <a:endParaRPr lang="en-US"/>
          </a:p>
        </p:txBody>
      </p:sp>
      <p:sp>
        <p:nvSpPr>
          <p:cNvPr id="9" name="Rounded Rectangle 8"/>
          <p:cNvSpPr/>
          <p:nvPr userDrawn="1"/>
        </p:nvSpPr>
        <p:spPr>
          <a:xfrm>
            <a:off x="4789263" y="5761114"/>
            <a:ext cx="2614411" cy="576262"/>
          </a:xfrm>
          <a:prstGeom prst="roundRect">
            <a:avLst>
              <a:gd name="adj" fmla="val 34134"/>
            </a:avLst>
          </a:prstGeom>
          <a:solidFill>
            <a:srgbClr val="C0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smtClean="0">
                <a:latin typeface="Times New Roman" panose="02020603050405020304" pitchFamily="18" charset="0"/>
                <a:cs typeface="Times New Roman" panose="02020603050405020304" pitchFamily="18" charset="0"/>
              </a:rPr>
              <a:t>Power.2pro.ir</a:t>
            </a:r>
            <a:endParaRPr lang="en-US" b="1" i="1" smtClean="0">
              <a:latin typeface="Times New Roman" panose="02020603050405020304" pitchFamily="18" charset="0"/>
              <a:cs typeface="Times New Roman" panose="02020603050405020304" pitchFamily="18" charset="0"/>
            </a:endParaRPr>
          </a:p>
        </p:txBody>
      </p:sp>
      <p:sp>
        <p:nvSpPr>
          <p:cNvPr id="17" name="Rounded Rectangle 16"/>
          <p:cNvSpPr/>
          <p:nvPr userDrawn="1"/>
        </p:nvSpPr>
        <p:spPr>
          <a:xfrm>
            <a:off x="3192257" y="3693222"/>
            <a:ext cx="5808425" cy="1574577"/>
          </a:xfrm>
          <a:prstGeom prst="roundRect">
            <a:avLst>
              <a:gd name="adj" fmla="val 34134"/>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pPr>
            <a:r>
              <a:rPr lang="fa-IR" sz="1800" smtClean="0">
                <a:solidFill>
                  <a:schemeClr val="tx1"/>
                </a:solidFill>
                <a:latin typeface="IRANSansWeb" panose="020B0506030804020204" pitchFamily="34" charset="-78"/>
                <a:cs typeface="IRANSansWeb" panose="020B0506030804020204" pitchFamily="34" charset="-78"/>
              </a:rPr>
              <a:t>برای تهیه پاورپوینت های دیگر در این</a:t>
            </a:r>
            <a:r>
              <a:rPr lang="fa-IR" sz="1800" baseline="0" smtClean="0">
                <a:solidFill>
                  <a:schemeClr val="tx1"/>
                </a:solidFill>
                <a:latin typeface="IRANSansWeb" panose="020B0506030804020204" pitchFamily="34" charset="-78"/>
                <a:cs typeface="IRANSansWeb" panose="020B0506030804020204" pitchFamily="34" charset="-78"/>
              </a:rPr>
              <a:t> زمینه </a:t>
            </a:r>
            <a:r>
              <a:rPr lang="fa-IR" sz="1800" smtClean="0">
                <a:solidFill>
                  <a:schemeClr val="tx1"/>
                </a:solidFill>
                <a:latin typeface="IRANSansWeb" panose="020B0506030804020204" pitchFamily="34" charset="-78"/>
                <a:cs typeface="IRANSansWeb" panose="020B0506030804020204" pitchFamily="34" charset="-78"/>
              </a:rPr>
              <a:t>به وب وبسایت </a:t>
            </a:r>
            <a:r>
              <a:rPr lang="fa-IR" sz="1800" b="1" smtClean="0">
                <a:solidFill>
                  <a:srgbClr val="FF0000"/>
                </a:solidFill>
                <a:latin typeface="IRANSansWeb" panose="020B0506030804020204" pitchFamily="34" charset="-78"/>
                <a:cs typeface="IRANSansWeb" panose="020B0506030804020204" pitchFamily="34" charset="-78"/>
              </a:rPr>
              <a:t>کافه پاورپوینت </a:t>
            </a:r>
            <a:r>
              <a:rPr lang="fa-IR" sz="1800" smtClean="0">
                <a:solidFill>
                  <a:schemeClr val="tx1"/>
                </a:solidFill>
                <a:latin typeface="IRANSansWeb" panose="020B0506030804020204" pitchFamily="34" charset="-78"/>
                <a:cs typeface="IRANSansWeb" panose="020B0506030804020204" pitchFamily="34" charset="-78"/>
              </a:rPr>
              <a:t>مراجعه کنید</a:t>
            </a:r>
            <a:endParaRPr lang="en-US" sz="1800" smtClean="0">
              <a:solidFill>
                <a:schemeClr val="tx1"/>
              </a:solidFill>
              <a:latin typeface="IRANSansWeb" panose="020B0506030804020204" pitchFamily="34" charset="-78"/>
              <a:cs typeface="IRANSansWeb" panose="020B0506030804020204" pitchFamily="34" charset="-78"/>
            </a:endParaRPr>
          </a:p>
        </p:txBody>
      </p:sp>
      <p:sp>
        <p:nvSpPr>
          <p:cNvPr id="14" name="Title 1"/>
          <p:cNvSpPr txBox="1"/>
          <p:nvPr userDrawn="1"/>
        </p:nvSpPr>
        <p:spPr>
          <a:xfrm>
            <a:off x="1941834" y="546363"/>
            <a:ext cx="8309279" cy="964747"/>
          </a:xfrm>
          <a:prstGeom prst="rect">
            <a:avLst/>
          </a:prstGeom>
          <a:solidFill>
            <a:schemeClr val="bg1">
              <a:alpha val="64000"/>
            </a:schemeClr>
          </a:solidFill>
          <a:effectLst/>
        </p:spPr>
        <p:txBody>
          <a:bodyPr vert="horz" lIns="91440" tIns="45720" rIns="91440" bIns="45720" rtlCol="0" anchor="ctr">
            <a:normAutofit/>
          </a:bodyPr>
          <a:lstStyle>
            <a:lvl1pPr algn="ctr" defTabSz="457200" rtl="1" eaLnBrk="1" latinLnBrk="0" hangingPunct="1">
              <a:lnSpc>
                <a:spcPct val="150000"/>
              </a:lnSpc>
              <a:spcBef>
                <a:spcPct val="0"/>
              </a:spcBef>
              <a:buNone/>
              <a:defRPr sz="2400" kern="1200" cap="none" baseline="0">
                <a:ln w="3175" cmpd="sng">
                  <a:noFill/>
                </a:ln>
                <a:solidFill>
                  <a:schemeClr val="bg1"/>
                </a:solidFill>
                <a:effectLst/>
                <a:latin typeface="IRANSansWeb" panose="020B0506030804020204" pitchFamily="34" charset="-78"/>
                <a:ea typeface="+mj-ea"/>
                <a:cs typeface="IRANSansWeb" panose="020B0506030804020204" pitchFamily="34"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1800" smtClean="0">
                <a:solidFill>
                  <a:schemeClr val="bg2">
                    <a:lumMod val="50000"/>
                  </a:schemeClr>
                </a:solidFill>
                <a:latin typeface="IRANSansWeb" panose="020B0506030804020204" pitchFamily="34" charset="-78"/>
                <a:cs typeface="IRANSansWeb" panose="020B0506030804020204" pitchFamily="34" charset="-78"/>
              </a:rPr>
              <a:t>این پاورپوینت توسط کاربران از مقاله وب سایت زیر تهیه شده است</a:t>
            </a:r>
            <a:br>
              <a:rPr lang="fa-IR" sz="1800" smtClean="0">
                <a:solidFill>
                  <a:schemeClr val="bg2">
                    <a:lumMod val="50000"/>
                  </a:schemeClr>
                </a:solidFill>
                <a:latin typeface="IRANSansWeb" panose="020B0506030804020204" pitchFamily="34" charset="-78"/>
                <a:cs typeface="IRANSansWeb" panose="020B0506030804020204" pitchFamily="34" charset="-78"/>
              </a:rPr>
            </a:br>
            <a:r>
              <a:rPr lang="fa-IR" sz="1800" smtClean="0">
                <a:solidFill>
                  <a:schemeClr val="bg2">
                    <a:lumMod val="50000"/>
                  </a:schemeClr>
                </a:solidFill>
                <a:latin typeface="IRANSansWeb" panose="020B0506030804020204" pitchFamily="34" charset="-78"/>
                <a:cs typeface="IRANSansWeb" panose="020B0506030804020204" pitchFamily="34" charset="-78"/>
              </a:rPr>
              <a:t>برای دیدن مقالات و اطلاعات بیشتر در این زمینه به وب سایت و لینک زیر مراجعه کنید.</a:t>
            </a:r>
            <a:endParaRPr lang="en-US" sz="1800">
              <a:solidFill>
                <a:schemeClr val="bg2">
                  <a:lumMod val="50000"/>
                </a:schemeClr>
              </a:solidFill>
              <a:latin typeface="IRANSansWeb" panose="020B0506030804020204" pitchFamily="34" charset="-78"/>
              <a:cs typeface="IRANSansWeb" panose="020B0506030804020204" pitchFamily="34" charset="-78"/>
            </a:endParaRPr>
          </a:p>
        </p:txBody>
      </p:sp>
      <p:sp>
        <p:nvSpPr>
          <p:cNvPr id="10" name="Title 1"/>
          <p:cNvSpPr txBox="1"/>
          <p:nvPr userDrawn="1"/>
        </p:nvSpPr>
        <p:spPr>
          <a:xfrm>
            <a:off x="616574" y="2605241"/>
            <a:ext cx="10959792" cy="516870"/>
          </a:xfrm>
          <a:prstGeom prst="rect">
            <a:avLst/>
          </a:prstGeom>
          <a:solidFill>
            <a:schemeClr val="bg1"/>
          </a:solidFill>
          <a:ln>
            <a:solidFill>
              <a:schemeClr val="accent1">
                <a:lumMod val="20000"/>
                <a:lumOff val="80000"/>
              </a:schemeClr>
            </a:solidFill>
          </a:ln>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defTabSz="457200" rtl="1" eaLnBrk="1" latinLnBrk="0" hangingPunct="1">
              <a:lnSpc>
                <a:spcPct val="150000"/>
              </a:lnSpc>
              <a:spcBef>
                <a:spcPct val="0"/>
              </a:spcBef>
              <a:buNone/>
              <a:defRPr sz="2400" kern="1200" cap="none" baseline="0">
                <a:ln w="3175" cmpd="sng">
                  <a:noFill/>
                </a:ln>
                <a:solidFill>
                  <a:schemeClr val="bg1"/>
                </a:solidFill>
                <a:effectLst/>
                <a:latin typeface="IRANSansWeb" panose="020B0506030804020204" pitchFamily="34" charset="-78"/>
                <a:ea typeface="+mj-ea"/>
                <a:cs typeface="IRANSansWeb" panose="020B0506030804020204" pitchFamily="34"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a-IR" sz="1800" smtClean="0">
                <a:solidFill>
                  <a:srgbClr val="FF0000"/>
                </a:solidFill>
                <a:latin typeface="IRANSansWeb" panose="020B0506030804020204" pitchFamily="34" charset="-78"/>
                <a:cs typeface="IRANSansWeb" panose="020B0506030804020204" pitchFamily="34" charset="-78"/>
              </a:rPr>
              <a:t>برای ارسال پاورپوین</a:t>
            </a:r>
            <a:r>
              <a:rPr lang="fa-IR" sz="1800" baseline="0" smtClean="0">
                <a:solidFill>
                  <a:srgbClr val="FF0000"/>
                </a:solidFill>
                <a:latin typeface="IRANSansWeb" panose="020B0506030804020204" pitchFamily="34" charset="-78"/>
                <a:cs typeface="IRANSansWeb" panose="020B0506030804020204" pitchFamily="34" charset="-78"/>
              </a:rPr>
              <a:t>ت در کافه پاورپوینت اسم وب سایت و لینک مستقیم وب سایت ، منبع پاورپوینت الزامی میباشد</a:t>
            </a:r>
            <a:endParaRPr lang="en-US" sz="1800">
              <a:solidFill>
                <a:srgbClr val="FF0000"/>
              </a:solidFill>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269512167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982133"/>
            <a:ext cx="9601196" cy="751134"/>
          </a:xfrm>
          <a:solidFill>
            <a:schemeClr val="accent3">
              <a:lumMod val="50000"/>
            </a:schemeClr>
          </a:solidFill>
        </p:spPr>
        <p:txBody>
          <a:bodyPr>
            <a:normAutofit/>
          </a:bodyPr>
          <a:lstStyle>
            <a:lvl1pPr>
              <a:defRPr sz="2400">
                <a:solidFill>
                  <a:schemeClr val="bg1"/>
                </a:solidFill>
                <a:latin typeface="IRANSansWeb" panose="020B0506030804020204" pitchFamily="34" charset="-78"/>
                <a:cs typeface="IRANSansWeb" panose="020B0506030804020204" pitchFamily="34" charset="-78"/>
              </a:defRPr>
            </a:lvl1pPr>
          </a:lstStyle>
          <a:p>
            <a:r>
              <a:rPr lang="fa-IR" smtClean="0"/>
              <a:t>عنوان در این قسمت قرار داده شود</a:t>
            </a:r>
            <a:endParaRPr lang="en-US"/>
          </a:p>
        </p:txBody>
      </p:sp>
      <p:sp>
        <p:nvSpPr>
          <p:cNvPr id="3" name="Date Placeholder 2"/>
          <p:cNvSpPr>
            <a:spLocks noGrp="1"/>
          </p:cNvSpPr>
          <p:nvPr>
            <p:ph type="dt" sz="half" idx="10"/>
          </p:nvPr>
        </p:nvSpPr>
        <p:spPr/>
        <p:txBody>
          <a:bodyPr/>
          <a:lstStyle>
            <a:lvl1pPr>
              <a:defRPr>
                <a:latin typeface="IRANSansWeb" panose="020B0506030804020204" pitchFamily="34" charset="-78"/>
                <a:cs typeface="IRANSansWeb" panose="020B0506030804020204" pitchFamily="34" charset="-78"/>
              </a:defRPr>
            </a:lvl1pPr>
          </a:lstStyle>
          <a:p>
            <a:fld id="{A2D58ED8-6ACF-44BE-BE65-13F892BE1066}" type="datetime1">
              <a:rPr lang="en-US" smtClean="0"/>
              <a:t>11/13/2023</a:t>
            </a:fld>
            <a:endParaRPr lang="en-US"/>
          </a:p>
        </p:txBody>
      </p:sp>
      <p:sp>
        <p:nvSpPr>
          <p:cNvPr id="4" name="Footer Placeholder 3"/>
          <p:cNvSpPr>
            <a:spLocks noGrp="1"/>
          </p:cNvSpPr>
          <p:nvPr>
            <p:ph type="ftr" sz="quarter" idx="11"/>
          </p:nvPr>
        </p:nvSpPr>
        <p:spPr/>
        <p:txBody>
          <a:bodyPr/>
          <a:lstStyle>
            <a:lvl1pPr>
              <a:defRPr>
                <a:latin typeface="IRANSansWeb" panose="020B0506030804020204" pitchFamily="34" charset="-78"/>
                <a:cs typeface="IRANSansWeb" panose="020B0506030804020204" pitchFamily="34" charset="-78"/>
              </a:defRPr>
            </a:lvl1pPr>
          </a:lstStyle>
          <a:p>
            <a:endParaRPr lang="en-US"/>
          </a:p>
        </p:txBody>
      </p:sp>
      <p:sp>
        <p:nvSpPr>
          <p:cNvPr id="5" name="Slide Number Placeholder 4"/>
          <p:cNvSpPr>
            <a:spLocks noGrp="1"/>
          </p:cNvSpPr>
          <p:nvPr>
            <p:ph type="sldNum" sz="quarter" idx="12"/>
          </p:nvPr>
        </p:nvSpPr>
        <p:spPr/>
        <p:txBody>
          <a:bodyPr/>
          <a:lstStyle>
            <a:lvl1pPr>
              <a:defRPr>
                <a:latin typeface="IRANSansWeb" panose="020B0506030804020204" pitchFamily="34" charset="-78"/>
                <a:cs typeface="IRANSansWeb" panose="020B0506030804020204" pitchFamily="34" charset="-78"/>
              </a:defRPr>
            </a:lvl1pPr>
          </a:lstStyle>
          <a:p>
            <a:fld id="{5100E06C-03F2-4DE0-BF43-424EF00CC793}" type="slidenum">
              <a:rPr lang="en-US" smtClean="0"/>
              <a:t>‹#›</a:t>
            </a:fld>
            <a:endParaRPr lang="en-US"/>
          </a:p>
        </p:txBody>
      </p:sp>
      <p:cxnSp>
        <p:nvCxnSpPr>
          <p:cNvPr id="14" name="Straight Connector 13"/>
          <p:cNvCxnSpPr/>
          <p:nvPr/>
        </p:nvCxnSpPr>
        <p:spPr>
          <a:xfrm>
            <a:off x="1489300" y="205297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6" name="Rounded Rectangle 5"/>
          <p:cNvSpPr/>
          <p:nvPr userDrawn="1"/>
        </p:nvSpPr>
        <p:spPr>
          <a:xfrm>
            <a:off x="1801505" y="2483893"/>
            <a:ext cx="8552396" cy="3220871"/>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smtClean="0">
                <a:solidFill>
                  <a:schemeClr val="tx1"/>
                </a:solidFill>
                <a:latin typeface="IRANSansWeb" panose="020B0506030804020204" pitchFamily="34" charset="-78"/>
                <a:cs typeface="IRANSansWeb" panose="020B0506030804020204" pitchFamily="34" charset="-78"/>
              </a:rPr>
              <a:t>جدول در این قسمت قرار داده شود </a:t>
            </a:r>
            <a:endParaRPr lang="en-US" sz="3600">
              <a:solidFill>
                <a:schemeClr val="tx1"/>
              </a:solidFill>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29862672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IRANSansWeb" panose="020B0506030804020204" pitchFamily="34" charset="-78"/>
                <a:cs typeface="IRANSansWeb" panose="020B0506030804020204" pitchFamily="34" charset="-78"/>
              </a:defRPr>
            </a:lvl1pPr>
          </a:lstStyle>
          <a:p>
            <a:fld id="{CC64A7E0-A1AA-49D6-9FE6-8A0FAE335A1A}" type="datetime1">
              <a:rPr lang="en-US" smtClean="0"/>
              <a:t>11/13/2023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IRANSansWeb" panose="020B0506030804020204" pitchFamily="34" charset="-78"/>
                <a:cs typeface="IRANSansWeb" panose="020B0506030804020204" pitchFamily="34" charset="-78"/>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IRANSansWeb" panose="020B0506030804020204" pitchFamily="34" charset="-78"/>
                <a:cs typeface="IRANSansWeb" panose="020B0506030804020204" pitchFamily="34" charset="-78"/>
              </a:defRPr>
            </a:lvl1pPr>
          </a:lstStyle>
          <a:p>
            <a:fld id="{5100E06C-03F2-4DE0-BF43-424EF00CC793}" type="slidenum">
              <a:rPr lang="en-US" smtClean="0"/>
              <a:t>‹#›</a:t>
            </a:fld>
            <a:endParaRPr lang="en-US"/>
          </a:p>
        </p:txBody>
      </p:sp>
      <p:sp>
        <p:nvSpPr>
          <p:cNvPr id="10" name="Rectangle 9"/>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RANSansWeb" panose="020B0506030804020204" pitchFamily="34" charset="-78"/>
              <a:cs typeface="IRANSansWeb" panose="020B0506030804020204" pitchFamily="34" charset="-78"/>
            </a:endParaRPr>
          </a:p>
        </p:txBody>
      </p:sp>
    </p:spTree>
    <p:extLst>
      <p:ext uri="{BB962C8B-B14F-4D97-AF65-F5344CB8AC3E}">
        <p14:creationId xmlns:p14="http://schemas.microsoft.com/office/powerpoint/2010/main" val="1131762857"/>
      </p:ext>
    </p:extLst>
  </p:cSld>
  <p:clrMap bg1="lt1" tx1="dk1" bg2="lt2" tx2="dk2" accent1="accent1" accent2="accent2" accent3="accent3" accent4="accent4" accent5="accent5" accent6="accent6" hlink="hlink" folHlink="folHlink"/>
  <p:sldLayoutIdLst>
    <p:sldLayoutId id="2147483796" r:id="rId1"/>
    <p:sldLayoutId id="2147483808" r:id="rId2"/>
    <p:sldLayoutId id="2147483792" r:id="rId3"/>
    <p:sldLayoutId id="2147483807" r:id="rId4"/>
    <p:sldLayoutId id="2147483791" r:id="rId5"/>
    <p:sldLayoutId id="2147483793" r:id="rId6"/>
    <p:sldLayoutId id="2147483809" r:id="rId7"/>
    <p:sldLayoutId id="2147483794" r:id="rId8"/>
    <p:sldLayoutId id="2147483795" r:id="rId9"/>
  </p:sldLayoutIdLst>
  <p:transition/>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IRANSansWeb" panose="020B0506030804020204" pitchFamily="34" charset="-78"/>
          <a:ea typeface="+mj-ea"/>
          <a:cs typeface="IRANSansWeb" panose="020B0506030804020204" pitchFamily="34"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IRANSansWeb" panose="020B0506030804020204" pitchFamily="34" charset="-78"/>
          <a:ea typeface="+mn-ea"/>
          <a:cs typeface="IRANSansWeb" panose="020B0506030804020204" pitchFamily="34" charset="-78"/>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355681-A41C-5AF1-C526-54AC4DA878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16579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30" y="993022"/>
            <a:ext cx="10355689" cy="692122"/>
          </a:xfrm>
        </p:spPr>
        <p:txBody>
          <a:bodyPr>
            <a:normAutofit/>
          </a:bodyPr>
          <a:lstStyle/>
          <a:p>
            <a:pPr>
              <a:buNone/>
            </a:pPr>
            <a:r>
              <a:rPr lang="en-US" b="0" smtClean="0"/>
              <a:t>علائم نوروپاتی دیابتی</a:t>
            </a:r>
            <a:endParaRPr lang="en-US"/>
          </a:p>
        </p:txBody>
      </p:sp>
      <p:sp>
        <p:nvSpPr>
          <p:cNvPr id="3" name="Content Placeholder 2"/>
          <p:cNvSpPr>
            <a:spLocks noGrp="1"/>
          </p:cNvSpPr>
          <p:nvPr>
            <p:ph idx="1"/>
          </p:nvPr>
        </p:nvSpPr>
        <p:spPr/>
        <p:txBody>
          <a:bodyPr>
            <a:normAutofit/>
          </a:bodyPr>
          <a:lstStyle/>
          <a:p>
            <a:pPr>
              <a:buNone/>
            </a:pPr>
            <a:r>
              <a:rPr lang="en-US" b="0" smtClean="0"/>
              <a:t>معمولا چند سال زمان می‌برد که نشانه ها و علائم نوروپاتی دیابتی ظاهر شوند. نشانه ها و علائم به نوع نوروپاتی  و اعصاب آسیب دیده بستگی خواهد داشت.</a:t>
            </a:r>
          </a:p>
        </p:txBody>
      </p:sp>
      <p:sp>
        <p:nvSpPr>
          <p:cNvPr id="5" name="Slide Number Placeholder 4"/>
          <p:cNvSpPr>
            <a:spLocks noGrp="1"/>
          </p:cNvSpPr>
          <p:nvPr>
            <p:ph type="sldNum" sz="quarter" idx="12"/>
          </p:nvPr>
        </p:nvSpPr>
        <p:spPr/>
        <p:txBody>
          <a:bodyPr/>
          <a:lstStyle/>
          <a:p>
            <a:fld id="{5100E06C-03F2-4DE0-BF43-424EF00CC793}" type="slidenum">
              <a:rPr lang="en-US" smtClean="0"/>
              <a:t>10</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 نوروپاتی محیطی</a:t>
            </a:r>
            <a:endParaRPr lang="en-US"/>
          </a:p>
        </p:txBody>
      </p:sp>
      <p:sp>
        <p:nvSpPr>
          <p:cNvPr id="3" name="Content Placeholder 2"/>
          <p:cNvSpPr>
            <a:spLocks noGrp="1"/>
          </p:cNvSpPr>
          <p:nvPr>
            <p:ph idx="1"/>
          </p:nvPr>
        </p:nvSpPr>
        <p:spPr/>
        <p:txBody>
          <a:bodyPr>
            <a:normAutofit/>
          </a:bodyPr>
          <a:lstStyle/>
          <a:p>
            <a:pPr>
              <a:buNone/>
            </a:pPr>
            <a:r>
              <a:rPr lang="en-US" b="0" smtClean="0"/>
              <a:t> موارد زیر از جمله  علائم نوروپاتی محیطی هستند:</a:t>
            </a:r>
          </a:p>
        </p:txBody>
      </p:sp>
      <p:sp>
        <p:nvSpPr>
          <p:cNvPr id="5" name="Slide Number Placeholder 4"/>
          <p:cNvSpPr>
            <a:spLocks noGrp="1"/>
          </p:cNvSpPr>
          <p:nvPr>
            <p:ph type="sldNum" sz="quarter" idx="12"/>
          </p:nvPr>
        </p:nvSpPr>
        <p:spPr/>
        <p:txBody>
          <a:bodyPr/>
          <a:lstStyle/>
          <a:p>
            <a:fld id="{5100E06C-03F2-4DE0-BF43-424EF00CC793}" type="slidenum">
              <a:rPr lang="en-US" smtClean="0"/>
              <a:t>11</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828675"/>
            <a:ext cx="10355689" cy="692122"/>
          </a:xfrm>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Char char="•"/>
            </a:pPr>
            <a:r>
              <a:rPr lang="en-US" b="0" smtClean="0"/>
              <a:t> بی حسی، درد، خارش و حس سوزشی که از انگشتان پا و دست شروع میشود و سپس به بازوها و ساق ها و رانها کشیده میشود.</a:t>
            </a:r>
          </a:p>
          <a:p>
            <a:pPr>
              <a:buChar char="•"/>
            </a:pPr>
            <a:r>
              <a:rPr b="0"/>
              <a:t> عدم توانایی در حس گرما سرما یا جراحت فیزیکی</a:t>
            </a:r>
          </a:p>
          <a:p>
            <a:pPr>
              <a:buChar char="•"/>
            </a:pPr>
            <a:r>
              <a:rPr b="0"/>
              <a:t>از دست دادن تعادل</a:t>
            </a:r>
          </a:p>
          <a:p>
            <a:pPr>
              <a:buChar char="•"/>
            </a:pPr>
            <a:r>
              <a:rPr b="0"/>
              <a:t>مفصلcharcot که در آن مفصل به علت مشکلات عصبی می شکند؛ اغلب در پاها</a:t>
            </a:r>
          </a:p>
        </p:txBody>
      </p:sp>
      <p:sp>
        <p:nvSpPr>
          <p:cNvPr id="5" name="Slide Number Placeholder 4"/>
          <p:cNvSpPr>
            <a:spLocks noGrp="1"/>
          </p:cNvSpPr>
          <p:nvPr>
            <p:ph type="sldNum" sz="quarter" idx="12"/>
          </p:nvPr>
        </p:nvSpPr>
        <p:spPr/>
        <p:txBody>
          <a:bodyPr/>
          <a:lstStyle/>
          <a:p>
            <a:fld id="{5100E06C-03F2-4DE0-BF43-424EF00CC793}" type="slidenum">
              <a:rPr lang="en-US" smtClean="0"/>
              <a:t>12</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828675"/>
            <a:ext cx="10355689" cy="692122"/>
          </a:xfrm>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smtClean="0"/>
              <a:t> نوروپاتی محیطی که به پاها آسیب میزند می تواند ایستادن و راه رفتن را برای شخص سخت کند.</a:t>
            </a:r>
          </a:p>
          <a:p>
            <a:pPr>
              <a:buNone/>
            </a:pPr>
            <a:r>
              <a:rPr b="0"/>
              <a:t> نوروپاتی محیطی خطر زمین خوردن را نیز افزایش می دهد.</a:t>
            </a:r>
          </a:p>
          <a:p>
            <a:pPr>
              <a:buNone/>
            </a:pPr>
            <a:r>
              <a:rPr b="0"/>
              <a:t> وقتی شخصی نتواند گرما سرما یا جراحت را حس کند احتمالا مشکلات جدیدی به وجود خواهد آمد.</a:t>
            </a:r>
          </a:p>
        </p:txBody>
      </p:sp>
      <p:sp>
        <p:nvSpPr>
          <p:cNvPr id="5" name="Slide Number Placeholder 4"/>
          <p:cNvSpPr>
            <a:spLocks noGrp="1"/>
          </p:cNvSpPr>
          <p:nvPr>
            <p:ph type="sldNum" sz="quarter" idx="12"/>
          </p:nvPr>
        </p:nvSpPr>
        <p:spPr/>
        <p:txBody>
          <a:bodyPr/>
          <a:lstStyle/>
          <a:p>
            <a:fld id="{5100E06C-03F2-4DE0-BF43-424EF00CC793}" type="slidenum">
              <a:rPr lang="en-US" smtClean="0"/>
              <a:t>13</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b="0"/>
              <a:t>برای مثال یک تاول  بر روی پا می تواند تبدیل به یک زخم شود زیرا فرد در مراحل اولیه درد را احساس نمی کند با بیشتر شدن عفونت احتمال قانقاریا نیز به وجود می آید.</a:t>
            </a:r>
          </a:p>
          <a:p>
            <a:pPr>
              <a:buNone/>
            </a:pPr>
            <a:r>
              <a:rPr b="0"/>
              <a:t>در نهایت شاید لازم شود عضوی قطع شود.</a:t>
            </a:r>
          </a:p>
        </p:txBody>
      </p:sp>
      <p:sp>
        <p:nvSpPr>
          <p:cNvPr id="5" name="Slide Number Placeholder 4"/>
          <p:cNvSpPr>
            <a:spLocks noGrp="1"/>
          </p:cNvSpPr>
          <p:nvPr>
            <p:ph type="sldNum" sz="quarter" idx="12"/>
          </p:nvPr>
        </p:nvSpPr>
        <p:spPr/>
        <p:txBody>
          <a:bodyPr/>
          <a:lstStyle/>
          <a:p>
            <a:fld id="{5100E06C-03F2-4DE0-BF43-424EF00CC793}" type="slidenum">
              <a:rPr lang="en-US" smtClean="0"/>
              <a:t>14</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10" y="828675"/>
            <a:ext cx="10355689" cy="692122"/>
          </a:xfrm>
        </p:spPr>
        <p:txBody>
          <a:bodyPr>
            <a:normAutofit/>
          </a:bodyPr>
          <a:lstStyle/>
          <a:p>
            <a:pPr>
              <a:buNone/>
            </a:pPr>
            <a:r>
              <a:rPr lang="en-US" b="0" smtClean="0"/>
              <a:t> نوروپاتی اعصاب خودکار</a:t>
            </a:r>
            <a:endParaRPr lang="en-US"/>
          </a:p>
        </p:txBody>
      </p:sp>
      <p:sp>
        <p:nvSpPr>
          <p:cNvPr id="3" name="Content Placeholder 2"/>
          <p:cNvSpPr>
            <a:spLocks noGrp="1"/>
          </p:cNvSpPr>
          <p:nvPr>
            <p:ph idx="1"/>
          </p:nvPr>
        </p:nvSpPr>
        <p:spPr/>
        <p:txBody>
          <a:bodyPr>
            <a:normAutofit/>
          </a:bodyPr>
          <a:lstStyle/>
          <a:p>
            <a:pPr>
              <a:buNone/>
            </a:pPr>
            <a:r>
              <a:rPr lang="en-US" b="0" smtClean="0"/>
              <a:t> تاثیرات نوروپاتی اعصاب خودکار شامل موارد زیر است:</a:t>
            </a:r>
          </a:p>
        </p:txBody>
      </p:sp>
      <p:sp>
        <p:nvSpPr>
          <p:cNvPr id="5" name="Slide Number Placeholder 4"/>
          <p:cNvSpPr>
            <a:spLocks noGrp="1"/>
          </p:cNvSpPr>
          <p:nvPr>
            <p:ph type="sldNum" sz="quarter" idx="12"/>
          </p:nvPr>
        </p:nvSpPr>
        <p:spPr/>
        <p:txBody>
          <a:bodyPr/>
          <a:lstStyle/>
          <a:p>
            <a:fld id="{5100E06C-03F2-4DE0-BF43-424EF00CC793}" type="slidenum">
              <a:rPr lang="en-US" smtClean="0"/>
              <a:t>15</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2"/>
            <a:ext cx="9694327" cy="3947017"/>
          </a:xfrm>
        </p:spPr>
        <p:txBody>
          <a:bodyPr>
            <a:noAutofit/>
          </a:bodyPr>
          <a:lstStyle/>
          <a:p>
            <a:pPr>
              <a:buChar char="•"/>
            </a:pPr>
            <a:r>
              <a:rPr lang="en-US" b="0" smtClean="0"/>
              <a:t> سوزش قلب</a:t>
            </a:r>
          </a:p>
          <a:p>
            <a:pPr>
              <a:buChar char="•"/>
            </a:pPr>
            <a:r>
              <a:rPr b="0"/>
              <a:t> تهوع، یبوست، اسهال یا نفخ</a:t>
            </a:r>
          </a:p>
          <a:p>
            <a:pPr>
              <a:buChar char="•"/>
            </a:pPr>
            <a:r>
              <a:rPr b="0"/>
              <a:t> عدم آگاهی از پایین آمدن سطح قند خون  به طوریکه فرد نمی تواند تاثیرات قند خون پایین را حس کند.</a:t>
            </a:r>
          </a:p>
          <a:p>
            <a:pPr>
              <a:buChar char="•"/>
            </a:pPr>
            <a:r>
              <a:rPr b="0"/>
              <a:t> مشکل در صحبت کردن یا بلعیدن</a:t>
            </a:r>
          </a:p>
        </p:txBody>
      </p:sp>
      <p:sp>
        <p:nvSpPr>
          <p:cNvPr id="5" name="Slide Number Placeholder 4"/>
          <p:cNvSpPr>
            <a:spLocks noGrp="1"/>
          </p:cNvSpPr>
          <p:nvPr>
            <p:ph type="sldNum" sz="quarter" idx="12"/>
          </p:nvPr>
        </p:nvSpPr>
        <p:spPr/>
        <p:txBody>
          <a:bodyPr/>
          <a:lstStyle/>
          <a:p>
            <a:fld id="{5100E06C-03F2-4DE0-BF43-424EF00CC793}" type="slidenum">
              <a:rPr lang="en-US" smtClean="0"/>
              <a:t>16</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Char char="•"/>
            </a:pPr>
            <a:r>
              <a:rPr b="0"/>
              <a:t> احساس سیری پس از خوردن مقدار کمی غذا</a:t>
            </a:r>
          </a:p>
          <a:p>
            <a:pPr>
              <a:buChar char="•"/>
            </a:pPr>
            <a:r>
              <a:rPr b="0"/>
              <a:t> استفراغ کردن چند ساعت پس از غذا خوردن</a:t>
            </a:r>
          </a:p>
          <a:p>
            <a:pPr>
              <a:buChar char="•"/>
            </a:pPr>
            <a:r>
              <a:rPr b="0"/>
              <a:t> هیپوتانسیون ارتواستاتیک (کاهش فشار خون وضعیتی) یا حس گیجی و سرگیجه هنگام ایستادن</a:t>
            </a:r>
          </a:p>
          <a:p>
            <a:pPr>
              <a:buChar char="•"/>
            </a:pPr>
            <a:r>
              <a:rPr b="0"/>
              <a:t> ضربان قلب سریعتر نسبت به وضعیت نرمال</a:t>
            </a:r>
          </a:p>
        </p:txBody>
      </p:sp>
      <p:sp>
        <p:nvSpPr>
          <p:cNvPr id="5" name="Slide Number Placeholder 4"/>
          <p:cNvSpPr>
            <a:spLocks noGrp="1"/>
          </p:cNvSpPr>
          <p:nvPr>
            <p:ph type="sldNum" sz="quarter" idx="12"/>
          </p:nvPr>
        </p:nvSpPr>
        <p:spPr/>
        <p:txBody>
          <a:bodyPr/>
          <a:lstStyle/>
          <a:p>
            <a:fld id="{5100E06C-03F2-4DE0-BF43-424EF00CC793}" type="slidenum">
              <a:rPr lang="en-US" smtClean="0"/>
              <a:t>17</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Char char="•"/>
            </a:pPr>
            <a:r>
              <a:rPr b="0"/>
              <a:t>تعرق بیش از حد حتی در هوای خنک یا هنگام استراحت</a:t>
            </a:r>
          </a:p>
          <a:p>
            <a:pPr>
              <a:buChar char="•"/>
            </a:pPr>
            <a:r>
              <a:rPr b="0"/>
              <a:t> مشکلات مثانه برای مثال مشکل در خالی کردن کامل مثانه هنگام ادرار کردن که منجر به بی اختیاری می شود</a:t>
            </a:r>
          </a:p>
          <a:p>
            <a:pPr>
              <a:buChar char="•"/>
            </a:pPr>
            <a:r>
              <a:rPr b="0"/>
              <a:t>اختلال در عملکرد جنسی در زنان و مردان</a:t>
            </a:r>
          </a:p>
          <a:p>
            <a:pPr>
              <a:buChar char="•"/>
            </a:pPr>
            <a:r>
              <a:rPr b="0"/>
              <a:t> dysesthesia (اختلال در حساسیت به لمس و درد)</a:t>
            </a:r>
          </a:p>
        </p:txBody>
      </p:sp>
      <p:sp>
        <p:nvSpPr>
          <p:cNvPr id="5" name="Slide Number Placeholder 4"/>
          <p:cNvSpPr>
            <a:spLocks noGrp="1"/>
          </p:cNvSpPr>
          <p:nvPr>
            <p:ph type="sldNum" sz="quarter" idx="12"/>
          </p:nvPr>
        </p:nvSpPr>
        <p:spPr/>
        <p:txBody>
          <a:bodyPr/>
          <a:lstStyle/>
          <a:p>
            <a:fld id="{5100E06C-03F2-4DE0-BF43-424EF00CC793}" type="slidenum">
              <a:rPr lang="en-US" smtClean="0"/>
              <a:t>18</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Char char="•"/>
            </a:pPr>
            <a:r>
              <a:rPr b="0"/>
              <a:t> افتادگی قابل توجه صورت و پلک ها</a:t>
            </a:r>
          </a:p>
          <a:p>
            <a:pPr>
              <a:buChar char="•"/>
            </a:pPr>
            <a:r>
              <a:rPr b="0"/>
              <a:t> انقباض و ضعف ماهیچه</a:t>
            </a:r>
          </a:p>
        </p:txBody>
      </p:sp>
      <p:sp>
        <p:nvSpPr>
          <p:cNvPr id="5" name="Slide Number Placeholder 4"/>
          <p:cNvSpPr>
            <a:spLocks noGrp="1"/>
          </p:cNvSpPr>
          <p:nvPr>
            <p:ph type="sldNum" sz="quarter" idx="12"/>
          </p:nvPr>
        </p:nvSpPr>
        <p:spPr/>
        <p:txBody>
          <a:bodyPr/>
          <a:lstStyle/>
          <a:p>
            <a:fld id="{5100E06C-03F2-4DE0-BF43-424EF00CC793}" type="slidenum">
              <a:rPr lang="en-US" smtClean="0"/>
              <a:t>19</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77" y="1299809"/>
            <a:ext cx="11974723" cy="5210403"/>
          </a:xfrm>
          <a:prstGeom prst="rect">
            <a:avLst/>
          </a:prstGeom>
        </p:spPr>
      </p:pic>
      <p:sp>
        <p:nvSpPr>
          <p:cNvPr id="3" name="Content Placeholder 2"/>
          <p:cNvSpPr>
            <a:spLocks noGrp="1"/>
          </p:cNvSpPr>
          <p:nvPr>
            <p:ph idx="1"/>
          </p:nvPr>
        </p:nvSpPr>
        <p:spPr>
          <a:xfrm>
            <a:off x="348343" y="69668"/>
            <a:ext cx="11303727" cy="1611086"/>
          </a:xfrm>
        </p:spPr>
        <p:txBody>
          <a:bodyPr>
            <a:normAutofit/>
          </a:bodyPr>
          <a:lstStyle/>
          <a:p>
            <a:pPr algn="ctr" rtl="0"/>
            <a:r>
              <a:rPr lang="en-US" sz="3200" dirty="0">
                <a:solidFill>
                  <a:srgbClr val="C00000"/>
                </a:solidFill>
                <a:latin typeface="Arial Rounded MT Bold" panose="020F0704030504030204" pitchFamily="34" charset="0"/>
              </a:rPr>
              <a:t>Diabetic neuropathy</a:t>
            </a:r>
            <a:endParaRPr lang="fa-IR" sz="3200" dirty="0">
              <a:solidFill>
                <a:srgbClr val="C00000"/>
              </a:solidFill>
              <a:latin typeface="Arial Rounded MT Bold" panose="020F0704030504030204" pitchFamily="34" charset="0"/>
            </a:endParaRPr>
          </a:p>
        </p:txBody>
      </p:sp>
      <p:sp>
        <p:nvSpPr>
          <p:cNvPr id="6" name="Rounded Rectangle 5"/>
          <p:cNvSpPr/>
          <p:nvPr/>
        </p:nvSpPr>
        <p:spPr>
          <a:xfrm>
            <a:off x="3248236" y="5794883"/>
            <a:ext cx="2060277" cy="505272"/>
          </a:xfrm>
          <a:prstGeom prst="roundRect">
            <a:avLst>
              <a:gd name="adj" fmla="val 2318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000" b="1" i="1"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74240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p15="http://schemas.microsoft.com/office/powerpoint/2012/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0" smtClean="0"/>
              <a:t>انواع دیگر</a:t>
            </a:r>
            <a:endParaRPr lang="en-US"/>
          </a:p>
        </p:txBody>
      </p:sp>
      <p:sp>
        <p:nvSpPr>
          <p:cNvPr id="4" name="Content Placeholder 3"/>
          <p:cNvSpPr>
            <a:spLocks noGrp="1"/>
          </p:cNvSpPr>
          <p:nvPr>
            <p:ph sz="half" idx="2"/>
          </p:nvPr>
        </p:nvSpPr>
        <p:spPr>
          <a:xfrm>
            <a:off x="6448652" y="2386593"/>
            <a:ext cx="4955243" cy="3668984"/>
          </a:xfrm>
        </p:spPr>
        <p:txBody>
          <a:bodyPr>
            <a:noAutofit/>
          </a:bodyPr>
          <a:lstStyle/>
          <a:p>
            <a:pPr>
              <a:buNone/>
            </a:pPr>
            <a:r>
              <a:rPr lang="en-US" b="0" smtClean="0"/>
              <a:t>انواع بسیاری از نوروپاتی وجود دارد. نوروپاتی پروگزیمال می تواند منجر به درد در قسمت های پایینی بدن، اغلب در یک طرف بدن و ضعف در پاها شود.</a:t>
            </a:r>
            <a:endParaRPr lang="en-US" b="1">
              <a:solidFill>
                <a:srgbClr val="C00000"/>
              </a:solidFill>
            </a:endParaRPr>
          </a:p>
          <a:p>
            <a:pPr>
              <a:buNone/>
            </a:pPr>
            <a:r>
              <a:rPr b="0"/>
              <a:t> علائم نوروپاتی فوکال می تواند بسته به عصب آسیب دیده به طور گسترده ای متفاوت باشد.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0" smtClean="0"/>
              <a:t>انواع دیگر</a:t>
            </a:r>
            <a:endParaRPr lang="en-US"/>
          </a:p>
        </p:txBody>
      </p:sp>
      <p:sp>
        <p:nvSpPr>
          <p:cNvPr id="4" name="Content Placeholder 3"/>
          <p:cNvSpPr>
            <a:spLocks noGrp="1"/>
          </p:cNvSpPr>
          <p:nvPr>
            <p:ph sz="half" idx="2"/>
          </p:nvPr>
        </p:nvSpPr>
        <p:spPr>
          <a:xfrm>
            <a:off x="6448652" y="2386593"/>
            <a:ext cx="4955243" cy="3668984"/>
          </a:xfrm>
        </p:spPr>
        <p:txBody>
          <a:bodyPr>
            <a:noAutofit/>
          </a:bodyPr>
          <a:lstStyle/>
          <a:p>
            <a:pPr>
              <a:buNone/>
            </a:pPr>
            <a:r>
              <a:rPr b="0"/>
              <a:t> نوروپاتی فوکال و نوروپاتی کرانیال هر دو می توانند منجر به اختلال بینایی مانند دوبینی شوند.</a:t>
            </a:r>
          </a:p>
          <a:p>
            <a:pPr>
              <a:buNone/>
            </a:pPr>
            <a:r>
              <a:rPr b="0"/>
              <a:t> افراد مبتلا به نوروپاتی دیابتی تا وقتی که علائم پیشرفت نکنند اغلب متوجه نمی شوند که دچار این مشکل هستند.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685E-F19B-7D32-4A45-F1C0B12CE2AE}"/>
              </a:ext>
            </a:extLst>
          </p:cNvPr>
          <p:cNvSpPr>
            <a:spLocks noGrp="1"/>
          </p:cNvSpPr>
          <p:nvPr>
            <p:ph type="title"/>
          </p:nvPr>
        </p:nvSpPr>
        <p:spPr>
          <a:xfrm>
            <a:off x="540908" y="835559"/>
            <a:ext cx="10355689" cy="692122"/>
          </a:xfrm>
        </p:spPr>
        <p:txBody>
          <a:bodyPr/>
          <a:lstStyle/>
          <a:p>
            <a:pPr algn="r"/>
            <a:r>
              <a:rPr lang="fa-IR" dirty="0"/>
              <a:t>دیابت ملیتوس</a:t>
            </a:r>
            <a:endParaRPr lang="en-US" dirty="0"/>
          </a:p>
        </p:txBody>
      </p:sp>
      <p:sp>
        <p:nvSpPr>
          <p:cNvPr id="3" name="Content Placeholder 2">
            <a:extLst>
              <a:ext uri="{FF2B5EF4-FFF2-40B4-BE49-F238E27FC236}">
                <a16:creationId xmlns:a16="http://schemas.microsoft.com/office/drawing/2014/main" id="{14B6676C-DE5B-3928-795E-F204F524A01B}"/>
              </a:ext>
            </a:extLst>
          </p:cNvPr>
          <p:cNvSpPr>
            <a:spLocks noGrp="1"/>
          </p:cNvSpPr>
          <p:nvPr>
            <p:ph idx="1"/>
          </p:nvPr>
        </p:nvSpPr>
        <p:spPr/>
        <p:txBody>
          <a:bodyPr/>
          <a:lstStyle/>
          <a:p>
            <a:pPr marL="0" indent="0" algn="r">
              <a:buNone/>
            </a:pPr>
            <a:r>
              <a:rPr lang="fa-IR" dirty="0"/>
              <a:t> شایعترین علت پلی نوروپاتی در جمعیت عمومی</a:t>
            </a:r>
          </a:p>
          <a:p>
            <a:pPr marL="0" indent="0" algn="r">
              <a:buNone/>
            </a:pPr>
            <a:r>
              <a:rPr lang="fa-IR" dirty="0"/>
              <a:t>عمدتا یک سندرم جنرالیزه و غالبا حسی</a:t>
            </a:r>
          </a:p>
          <a:p>
            <a:pPr marL="0" indent="0" algn="r">
              <a:buNone/>
            </a:pPr>
            <a:r>
              <a:rPr lang="fa-IR" dirty="0"/>
              <a:t>چندین فرم فوکال یا رژیونال بیماری عصب پریفرال</a:t>
            </a:r>
          </a:p>
          <a:p>
            <a:pPr marL="0" indent="0" algn="r">
              <a:buNone/>
            </a:pPr>
            <a:endParaRPr lang="fa-IR" dirty="0"/>
          </a:p>
        </p:txBody>
      </p:sp>
    </p:spTree>
    <p:extLst>
      <p:ext uri="{BB962C8B-B14F-4D97-AF65-F5344CB8AC3E}">
        <p14:creationId xmlns:p14="http://schemas.microsoft.com/office/powerpoint/2010/main" val="1515568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772E1-240F-2FD8-B000-2F2C384060C7}"/>
              </a:ext>
            </a:extLst>
          </p:cNvPr>
          <p:cNvSpPr>
            <a:spLocks noGrp="1"/>
          </p:cNvSpPr>
          <p:nvPr>
            <p:ph type="title"/>
          </p:nvPr>
        </p:nvSpPr>
        <p:spPr>
          <a:xfrm>
            <a:off x="540908" y="826851"/>
            <a:ext cx="10355689" cy="692122"/>
          </a:xfrm>
        </p:spPr>
        <p:txBody>
          <a:bodyPr/>
          <a:lstStyle/>
          <a:p>
            <a:pPr algn="r"/>
            <a:r>
              <a:rPr lang="fa-IR" dirty="0"/>
              <a:t>اختلال تحمل گلوکز</a:t>
            </a:r>
            <a:endParaRPr lang="en-US" dirty="0"/>
          </a:p>
        </p:txBody>
      </p:sp>
      <p:sp>
        <p:nvSpPr>
          <p:cNvPr id="3" name="Content Placeholder 2">
            <a:extLst>
              <a:ext uri="{FF2B5EF4-FFF2-40B4-BE49-F238E27FC236}">
                <a16:creationId xmlns:a16="http://schemas.microsoft.com/office/drawing/2014/main" id="{E450A33D-94B4-4758-5C59-DBB598BC27AA}"/>
              </a:ext>
            </a:extLst>
          </p:cNvPr>
          <p:cNvSpPr>
            <a:spLocks noGrp="1"/>
          </p:cNvSpPr>
          <p:nvPr>
            <p:ph idx="1"/>
          </p:nvPr>
        </p:nvSpPr>
        <p:spPr/>
        <p:txBody>
          <a:bodyPr/>
          <a:lstStyle/>
          <a:p>
            <a:pPr marL="0" indent="0" algn="r">
              <a:buNone/>
            </a:pPr>
            <a:r>
              <a:rPr lang="fa-IR" dirty="0"/>
              <a:t>همراهی با نوروپاتی حسی دیابتی</a:t>
            </a:r>
          </a:p>
          <a:p>
            <a:pPr marL="0" indent="0" algn="r">
              <a:buNone/>
            </a:pPr>
            <a:r>
              <a:rPr lang="fa-IR" dirty="0"/>
              <a:t>بدون تظاهر دیابت –هیپرگلیسمی پایدار و افزایش هموگلوبین گلیکوزیله</a:t>
            </a:r>
          </a:p>
          <a:p>
            <a:pPr marL="0" indent="0" algn="r">
              <a:buNone/>
            </a:pPr>
            <a:r>
              <a:rPr lang="fa-IR" dirty="0"/>
              <a:t>یک آزمایش 2 ساعته تحمل گلوکز روش ارجح برای غربالگری این گروه از بیماران می باشد.</a:t>
            </a:r>
          </a:p>
          <a:p>
            <a:pPr marL="0" indent="0" algn="r">
              <a:buNone/>
            </a:pPr>
            <a:endParaRPr lang="en-US" dirty="0"/>
          </a:p>
        </p:txBody>
      </p:sp>
    </p:spTree>
    <p:extLst>
      <p:ext uri="{BB962C8B-B14F-4D97-AF65-F5344CB8AC3E}">
        <p14:creationId xmlns:p14="http://schemas.microsoft.com/office/powerpoint/2010/main" val="25008172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9C5B4-F83F-754C-3947-B16B43F7DEEA}"/>
              </a:ext>
            </a:extLst>
          </p:cNvPr>
          <p:cNvSpPr>
            <a:spLocks noGrp="1"/>
          </p:cNvSpPr>
          <p:nvPr>
            <p:ph type="title"/>
          </p:nvPr>
        </p:nvSpPr>
        <p:spPr>
          <a:xfrm>
            <a:off x="540908" y="844267"/>
            <a:ext cx="10355689" cy="692122"/>
          </a:xfrm>
        </p:spPr>
        <p:txBody>
          <a:bodyPr/>
          <a:lstStyle/>
          <a:p>
            <a:pPr algn="r"/>
            <a:r>
              <a:rPr lang="fa-IR" dirty="0"/>
              <a:t>ریسک فاکتور نوروپاتی دیابتی</a:t>
            </a:r>
            <a:endParaRPr lang="en-US" dirty="0"/>
          </a:p>
        </p:txBody>
      </p:sp>
      <p:sp>
        <p:nvSpPr>
          <p:cNvPr id="3" name="Content Placeholder 2">
            <a:extLst>
              <a:ext uri="{FF2B5EF4-FFF2-40B4-BE49-F238E27FC236}">
                <a16:creationId xmlns:a16="http://schemas.microsoft.com/office/drawing/2014/main" id="{80AD241C-EF35-744A-61C2-0AD2ADC628D1}"/>
              </a:ext>
            </a:extLst>
          </p:cNvPr>
          <p:cNvSpPr>
            <a:spLocks noGrp="1"/>
          </p:cNvSpPr>
          <p:nvPr>
            <p:ph idx="1"/>
          </p:nvPr>
        </p:nvSpPr>
        <p:spPr/>
        <p:txBody>
          <a:bodyPr>
            <a:normAutofit fontScale="77500" lnSpcReduction="20000"/>
          </a:bodyPr>
          <a:lstStyle/>
          <a:p>
            <a:pPr marL="0" indent="0" algn="r">
              <a:buNone/>
            </a:pPr>
            <a:r>
              <a:rPr lang="fa-IR" dirty="0"/>
              <a:t>1-کنترل گلیسمیک ضعیف</a:t>
            </a:r>
          </a:p>
          <a:p>
            <a:pPr marL="0" indent="0" algn="r">
              <a:buNone/>
            </a:pPr>
            <a:r>
              <a:rPr lang="fa-IR" dirty="0"/>
              <a:t>2-هموگلوبین گلیکوزیله بالا</a:t>
            </a:r>
          </a:p>
          <a:p>
            <a:pPr marL="0" indent="0" algn="r">
              <a:buNone/>
            </a:pPr>
            <a:r>
              <a:rPr lang="fa-IR" dirty="0"/>
              <a:t>3-سندرم متابولیک</a:t>
            </a:r>
          </a:p>
          <a:p>
            <a:pPr marL="0" indent="0" algn="r">
              <a:buNone/>
            </a:pPr>
            <a:r>
              <a:rPr lang="fa-IR" dirty="0"/>
              <a:t>(هیپرتری گلیسریدمی-چاقی-فشار خون بالا)</a:t>
            </a:r>
          </a:p>
          <a:p>
            <a:pPr marL="0" indent="0" algn="r">
              <a:buNone/>
            </a:pPr>
            <a:r>
              <a:rPr lang="fa-IR" dirty="0"/>
              <a:t>4-طول مدت ابتلا به دیابت(ریسک فاکتور ماژور) (سن بالا)</a:t>
            </a:r>
          </a:p>
          <a:p>
            <a:pPr marL="0" indent="0" algn="r">
              <a:buNone/>
            </a:pPr>
            <a:r>
              <a:rPr lang="fa-IR" dirty="0"/>
              <a:t>5- وجود رتینوپاتی دیابتی</a:t>
            </a:r>
          </a:p>
          <a:p>
            <a:pPr marL="0" indent="0" algn="r">
              <a:buNone/>
            </a:pPr>
            <a:r>
              <a:rPr lang="fa-IR" dirty="0"/>
              <a:t>6- نوع دیابت (1 یا 2 )</a:t>
            </a:r>
            <a:endParaRPr lang="en-US" dirty="0"/>
          </a:p>
        </p:txBody>
      </p:sp>
    </p:spTree>
    <p:extLst>
      <p:ext uri="{BB962C8B-B14F-4D97-AF65-F5344CB8AC3E}">
        <p14:creationId xmlns:p14="http://schemas.microsoft.com/office/powerpoint/2010/main" val="176925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07C6-8065-35C4-2126-2466EEAA6894}"/>
              </a:ext>
            </a:extLst>
          </p:cNvPr>
          <p:cNvSpPr>
            <a:spLocks noGrp="1"/>
          </p:cNvSpPr>
          <p:nvPr>
            <p:ph type="title"/>
          </p:nvPr>
        </p:nvSpPr>
        <p:spPr/>
        <p:txBody>
          <a:bodyPr/>
          <a:lstStyle/>
          <a:p>
            <a:pPr algn="r"/>
            <a:r>
              <a:rPr lang="fa-IR" dirty="0"/>
              <a:t>شیوع:</a:t>
            </a:r>
            <a:endParaRPr lang="en-US" dirty="0"/>
          </a:p>
        </p:txBody>
      </p:sp>
      <p:sp>
        <p:nvSpPr>
          <p:cNvPr id="3" name="Content Placeholder 2">
            <a:extLst>
              <a:ext uri="{FF2B5EF4-FFF2-40B4-BE49-F238E27FC236}">
                <a16:creationId xmlns:a16="http://schemas.microsoft.com/office/drawing/2014/main" id="{A2E7BF9A-E6B8-42DC-06F3-6C3216A55752}"/>
              </a:ext>
            </a:extLst>
          </p:cNvPr>
          <p:cNvSpPr>
            <a:spLocks noGrp="1"/>
          </p:cNvSpPr>
          <p:nvPr>
            <p:ph idx="1"/>
          </p:nvPr>
        </p:nvSpPr>
        <p:spPr/>
        <p:txBody>
          <a:bodyPr/>
          <a:lstStyle/>
          <a:p>
            <a:pPr marL="0" indent="0" algn="r">
              <a:buNone/>
            </a:pPr>
            <a:r>
              <a:rPr lang="fa-IR" dirty="0"/>
              <a:t>15%بیماران دیابتی علایم و نشانه هایی از پلی نوروپاتی دارند.</a:t>
            </a:r>
          </a:p>
          <a:p>
            <a:pPr marL="0" indent="0" algn="r">
              <a:buNone/>
            </a:pPr>
            <a:r>
              <a:rPr lang="fa-IR" dirty="0"/>
              <a:t>50%در نوار عصب آسیب عصب پریفرال را نشان میدهند.</a:t>
            </a:r>
          </a:p>
          <a:p>
            <a:pPr marL="0" indent="0" algn="r">
              <a:buNone/>
            </a:pPr>
            <a:r>
              <a:rPr lang="fa-IR" dirty="0"/>
              <a:t>کمتر از 10%از بیماران از نظربالینی شواهدی از پلی نوروپاتی در زمان کشف دیابت دارند.این رقم بعد از 25 سال به 50%افزایش می یابد.</a:t>
            </a:r>
            <a:endParaRPr lang="en-US" dirty="0"/>
          </a:p>
        </p:txBody>
      </p:sp>
    </p:spTree>
    <p:extLst>
      <p:ext uri="{BB962C8B-B14F-4D97-AF65-F5344CB8AC3E}">
        <p14:creationId xmlns:p14="http://schemas.microsoft.com/office/powerpoint/2010/main" val="3145363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0270-44C4-45D6-AAEE-D6B93C0AC06E}"/>
              </a:ext>
            </a:extLst>
          </p:cNvPr>
          <p:cNvSpPr>
            <a:spLocks noGrp="1"/>
          </p:cNvSpPr>
          <p:nvPr>
            <p:ph type="title"/>
          </p:nvPr>
        </p:nvSpPr>
        <p:spPr/>
        <p:txBody>
          <a:bodyPr/>
          <a:lstStyle/>
          <a:p>
            <a:pPr algn="r"/>
            <a:r>
              <a:rPr lang="fa-IR" dirty="0"/>
              <a:t>پلی نوروپاتی دیابتیک حسی دیستال</a:t>
            </a:r>
            <a:endParaRPr lang="en-US" dirty="0"/>
          </a:p>
        </p:txBody>
      </p:sp>
      <p:sp>
        <p:nvSpPr>
          <p:cNvPr id="3" name="Content Placeholder 2">
            <a:extLst>
              <a:ext uri="{FF2B5EF4-FFF2-40B4-BE49-F238E27FC236}">
                <a16:creationId xmlns:a16="http://schemas.microsoft.com/office/drawing/2014/main" id="{927CEB68-BD7A-197F-D3C5-04A5BA695E52}"/>
              </a:ext>
            </a:extLst>
          </p:cNvPr>
          <p:cNvSpPr>
            <a:spLocks noGrp="1"/>
          </p:cNvSpPr>
          <p:nvPr>
            <p:ph idx="1"/>
          </p:nvPr>
        </p:nvSpPr>
        <p:spPr>
          <a:xfrm>
            <a:off x="539932" y="2021982"/>
            <a:ext cx="10356666" cy="4770703"/>
          </a:xfrm>
        </p:spPr>
        <p:txBody>
          <a:bodyPr>
            <a:normAutofit fontScale="32500" lnSpcReduction="20000"/>
          </a:bodyPr>
          <a:lstStyle/>
          <a:p>
            <a:pPr algn="r">
              <a:buFont typeface="Wingdings" panose="05000000000000000000" pitchFamily="2" charset="2"/>
              <a:buChar char="ü"/>
            </a:pPr>
            <a:r>
              <a:rPr lang="fa-IR" sz="4300" b="1" dirty="0"/>
              <a:t>شایعترین نوع</a:t>
            </a:r>
          </a:p>
          <a:p>
            <a:pPr algn="r">
              <a:buFont typeface="Wingdings" panose="05000000000000000000" pitchFamily="2" charset="2"/>
              <a:buChar char="ü"/>
            </a:pPr>
            <a:r>
              <a:rPr lang="fa-IR" sz="4300" b="1" dirty="0"/>
              <a:t>پروسه مزمن</a:t>
            </a:r>
          </a:p>
          <a:p>
            <a:pPr algn="r">
              <a:buFont typeface="Wingdings" panose="05000000000000000000" pitchFamily="2" charset="2"/>
              <a:buChar char="ü"/>
            </a:pPr>
            <a:r>
              <a:rPr lang="fa-IR" sz="4300" b="1" dirty="0"/>
              <a:t>شکایت اصلی بی حسی و گزگز پایدار ودرد به شکل دستکش و جوراب</a:t>
            </a:r>
          </a:p>
          <a:p>
            <a:pPr algn="r">
              <a:buFont typeface="Wingdings" panose="05000000000000000000" pitchFamily="2" charset="2"/>
              <a:buChar char="ü"/>
            </a:pPr>
            <a:r>
              <a:rPr lang="fa-IR" sz="4300" b="1" dirty="0"/>
              <a:t>از بین رفتن حس ارتعاش</a:t>
            </a:r>
          </a:p>
          <a:p>
            <a:pPr algn="r">
              <a:buFont typeface="Wingdings" panose="05000000000000000000" pitchFamily="2" charset="2"/>
              <a:buChar char="ü"/>
            </a:pPr>
            <a:r>
              <a:rPr lang="fa-IR" sz="4300" b="1" dirty="0"/>
              <a:t>معمولا محدود به پاها و قسمت تحتانی ساق</a:t>
            </a:r>
          </a:p>
          <a:p>
            <a:pPr algn="r">
              <a:buFont typeface="Wingdings" panose="05000000000000000000" pitchFamily="2" charset="2"/>
              <a:buChar char="ü"/>
            </a:pPr>
            <a:r>
              <a:rPr lang="fa-IR" sz="4300" b="1" dirty="0"/>
              <a:t>اندام تحتانی بیشتر از اندام فوقانی</a:t>
            </a:r>
          </a:p>
          <a:p>
            <a:pPr algn="r">
              <a:buFont typeface="Wingdings" panose="05000000000000000000" pitchFamily="2" charset="2"/>
              <a:buChar char="ü"/>
            </a:pPr>
            <a:r>
              <a:rPr lang="fa-IR" sz="4300" b="1" dirty="0"/>
              <a:t>دیستال شدیدتر از پروگزیمال</a:t>
            </a:r>
          </a:p>
          <a:p>
            <a:pPr algn="r">
              <a:buFont typeface="Wingdings" panose="05000000000000000000" pitchFamily="2" charset="2"/>
              <a:buChar char="ü"/>
            </a:pPr>
            <a:r>
              <a:rPr lang="fa-IR" sz="4300" b="1" dirty="0"/>
              <a:t>در شب بدتر میشود</a:t>
            </a:r>
          </a:p>
          <a:p>
            <a:pPr algn="r">
              <a:buFont typeface="Wingdings" panose="05000000000000000000" pitchFamily="2" charset="2"/>
              <a:buChar char="ü"/>
            </a:pPr>
            <a:r>
              <a:rPr lang="fa-IR" sz="4300" b="1" dirty="0"/>
              <a:t>کاهش یا عدم رفلکس مچ پا یا زانو</a:t>
            </a:r>
          </a:p>
          <a:p>
            <a:pPr marL="0" indent="0" algn="r">
              <a:buNone/>
            </a:pPr>
            <a:endParaRPr lang="en-US" dirty="0"/>
          </a:p>
        </p:txBody>
      </p:sp>
    </p:spTree>
    <p:extLst>
      <p:ext uri="{BB962C8B-B14F-4D97-AF65-F5344CB8AC3E}">
        <p14:creationId xmlns:p14="http://schemas.microsoft.com/office/powerpoint/2010/main" val="25801481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EC9B0F-8475-01BC-10F6-042BED44CF33}"/>
              </a:ext>
            </a:extLst>
          </p:cNvPr>
          <p:cNvSpPr>
            <a:spLocks noGrp="1"/>
          </p:cNvSpPr>
          <p:nvPr>
            <p:ph idx="1"/>
          </p:nvPr>
        </p:nvSpPr>
        <p:spPr>
          <a:xfrm>
            <a:off x="1594156" y="1900063"/>
            <a:ext cx="9694327" cy="3947017"/>
          </a:xfrm>
        </p:spPr>
        <p:txBody>
          <a:bodyPr/>
          <a:lstStyle/>
          <a:p>
            <a:pPr marL="0" indent="0" algn="r">
              <a:buNone/>
            </a:pPr>
            <a:r>
              <a:rPr lang="fa-IR" dirty="0"/>
              <a:t>به عنوان قانون اختلال حسی به بخش های دیستال اندام های تحتانی محدود شده است</a:t>
            </a:r>
          </a:p>
          <a:p>
            <a:pPr marL="0" indent="0" algn="r">
              <a:buNone/>
            </a:pPr>
            <a:r>
              <a:rPr lang="fa-IR" dirty="0"/>
              <a:t>در موارد شدیدتر به دست ها و قدام تنه گسترش می یابد</a:t>
            </a:r>
          </a:p>
          <a:p>
            <a:pPr marL="0" indent="0" algn="r">
              <a:buNone/>
            </a:pPr>
            <a:r>
              <a:rPr lang="fa-IR" dirty="0"/>
              <a:t>(سطح حسی شبیه بیماری طناب نخاعی) </a:t>
            </a:r>
          </a:p>
          <a:p>
            <a:pPr marL="0" indent="0" algn="r">
              <a:buNone/>
            </a:pPr>
            <a:endParaRPr lang="en-US" dirty="0"/>
          </a:p>
        </p:txBody>
      </p:sp>
    </p:spTree>
    <p:extLst>
      <p:ext uri="{BB962C8B-B14F-4D97-AF65-F5344CB8AC3E}">
        <p14:creationId xmlns:p14="http://schemas.microsoft.com/office/powerpoint/2010/main" val="1707094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4BE2-D8D2-7F37-EDBC-5C40CBE6B38F}"/>
              </a:ext>
            </a:extLst>
          </p:cNvPr>
          <p:cNvSpPr>
            <a:spLocks noGrp="1"/>
          </p:cNvSpPr>
          <p:nvPr>
            <p:ph type="title"/>
          </p:nvPr>
        </p:nvSpPr>
        <p:spPr/>
        <p:txBody>
          <a:bodyPr/>
          <a:lstStyle/>
          <a:p>
            <a:pPr algn="r"/>
            <a:r>
              <a:rPr lang="fa-IR" dirty="0"/>
              <a:t> تغییرات تروفیک</a:t>
            </a:r>
            <a:endParaRPr lang="en-US" dirty="0"/>
          </a:p>
        </p:txBody>
      </p:sp>
      <p:sp>
        <p:nvSpPr>
          <p:cNvPr id="3" name="Content Placeholder 2">
            <a:extLst>
              <a:ext uri="{FF2B5EF4-FFF2-40B4-BE49-F238E27FC236}">
                <a16:creationId xmlns:a16="http://schemas.microsoft.com/office/drawing/2014/main" id="{BF427376-B6A4-2159-3778-CEB7625E1F6F}"/>
              </a:ext>
            </a:extLst>
          </p:cNvPr>
          <p:cNvSpPr>
            <a:spLocks noGrp="1"/>
          </p:cNvSpPr>
          <p:nvPr>
            <p:ph idx="1"/>
          </p:nvPr>
        </p:nvSpPr>
        <p:spPr/>
        <p:txBody>
          <a:bodyPr/>
          <a:lstStyle/>
          <a:p>
            <a:pPr marL="0" indent="0" algn="r">
              <a:buNone/>
            </a:pPr>
            <a:r>
              <a:rPr lang="fa-IR" dirty="0"/>
              <a:t>به شکل زخم های عمیق و تخریب نوروپاتیک مفاصل (مفاصل شارکوت) </a:t>
            </a:r>
          </a:p>
          <a:p>
            <a:pPr marL="0" indent="0" algn="r">
              <a:buNone/>
            </a:pPr>
            <a:r>
              <a:rPr lang="fa-IR" dirty="0"/>
              <a:t>به علت بی حسی و تغییرات تروفیک و آسیب مکرر می باشد.</a:t>
            </a:r>
          </a:p>
          <a:p>
            <a:pPr marL="0" indent="0" algn="r">
              <a:buNone/>
            </a:pPr>
            <a:r>
              <a:rPr lang="fa-IR" dirty="0"/>
              <a:t>زخم های دیابتی بیشتر ناشی از بیماری میکروواسکولار پوست هستند</a:t>
            </a:r>
          </a:p>
          <a:p>
            <a:pPr marL="0" indent="0" algn="r">
              <a:buNone/>
            </a:pPr>
            <a:endParaRPr lang="en-US" dirty="0"/>
          </a:p>
        </p:txBody>
      </p:sp>
    </p:spTree>
    <p:extLst>
      <p:ext uri="{BB962C8B-B14F-4D97-AF65-F5344CB8AC3E}">
        <p14:creationId xmlns:p14="http://schemas.microsoft.com/office/powerpoint/2010/main" val="26246408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1E82F-070C-880A-248B-8F5DE2B0774D}"/>
              </a:ext>
            </a:extLst>
          </p:cNvPr>
          <p:cNvSpPr>
            <a:spLocks noGrp="1"/>
          </p:cNvSpPr>
          <p:nvPr>
            <p:ph type="title"/>
          </p:nvPr>
        </p:nvSpPr>
        <p:spPr/>
        <p:txBody>
          <a:bodyPr/>
          <a:lstStyle/>
          <a:p>
            <a:pPr algn="r"/>
            <a:r>
              <a:rPr lang="fa-IR" dirty="0"/>
              <a:t>ضعف عضلانی</a:t>
            </a:r>
            <a:endParaRPr lang="en-US" dirty="0"/>
          </a:p>
        </p:txBody>
      </p:sp>
      <p:sp>
        <p:nvSpPr>
          <p:cNvPr id="3" name="Content Placeholder 2">
            <a:extLst>
              <a:ext uri="{FF2B5EF4-FFF2-40B4-BE49-F238E27FC236}">
                <a16:creationId xmlns:a16="http://schemas.microsoft.com/office/drawing/2014/main" id="{0EA5D721-93C9-7B7F-30E5-7AFE995DC0F3}"/>
              </a:ext>
            </a:extLst>
          </p:cNvPr>
          <p:cNvSpPr>
            <a:spLocks noGrp="1"/>
          </p:cNvSpPr>
          <p:nvPr>
            <p:ph idx="1"/>
          </p:nvPr>
        </p:nvSpPr>
        <p:spPr>
          <a:xfrm>
            <a:off x="1184853" y="2178738"/>
            <a:ext cx="9694327" cy="1862039"/>
          </a:xfrm>
        </p:spPr>
        <p:txBody>
          <a:bodyPr/>
          <a:lstStyle/>
          <a:p>
            <a:pPr algn="r">
              <a:buFont typeface="Wingdings" panose="05000000000000000000" pitchFamily="2" charset="2"/>
              <a:buChar char="ü"/>
            </a:pPr>
            <a:r>
              <a:rPr lang="fa-IR" dirty="0"/>
              <a:t>ضعف معمولا خفیف است</a:t>
            </a:r>
          </a:p>
          <a:p>
            <a:pPr algn="r">
              <a:buFont typeface="Wingdings" panose="05000000000000000000" pitchFamily="2" charset="2"/>
              <a:buChar char="ü"/>
            </a:pPr>
            <a:r>
              <a:rPr lang="fa-IR" dirty="0"/>
              <a:t>گاهی همراه با تحلیل عضلانی می باشد.(آتروفی)</a:t>
            </a:r>
            <a:endParaRPr lang="en-US" dirty="0"/>
          </a:p>
        </p:txBody>
      </p:sp>
    </p:spTree>
    <p:extLst>
      <p:ext uri="{BB962C8B-B14F-4D97-AF65-F5344CB8AC3E}">
        <p14:creationId xmlns:p14="http://schemas.microsoft.com/office/powerpoint/2010/main" val="19376049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605" y="449579"/>
            <a:ext cx="4991100" cy="5772150"/>
          </a:xfrm>
          <a:prstGeom prst="rect">
            <a:avLst/>
          </a:prstGeom>
          <a:solidFill>
            <a:schemeClr val="accent6">
              <a:lumMod val="40000"/>
              <a:lumOff val="60000"/>
              <a:alpha val="5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en-US" sz="4800" dirty="0" smtClean="0">
                <a:solidFill>
                  <a:srgbClr val="FF0000"/>
                </a:solidFill>
                <a:latin typeface="Monotype Corsiva" panose="03010101010201010101" pitchFamily="66" charset="0"/>
                <a:cs typeface="IRANSansWeb" panose="020B0506030804020204" pitchFamily="34" charset="-78"/>
              </a:rPr>
              <a:t>By:</a:t>
            </a:r>
          </a:p>
          <a:p>
            <a:pPr algn="ctr">
              <a:lnSpc>
                <a:spcPct val="200000"/>
              </a:lnSpc>
            </a:pPr>
            <a:r>
              <a:rPr lang="en-US" sz="6600" dirty="0" err="1" smtClean="0">
                <a:solidFill>
                  <a:schemeClr val="tx1">
                    <a:lumMod val="95000"/>
                    <a:lumOff val="5000"/>
                  </a:schemeClr>
                </a:solidFill>
                <a:latin typeface="Monotype Corsiva" panose="03010101010201010101" pitchFamily="66" charset="0"/>
              </a:rPr>
              <a:t>Dr.F.Rezaeian</a:t>
            </a:r>
            <a:endParaRPr lang="en-US" sz="6600" dirty="0" smtClean="0">
              <a:solidFill>
                <a:schemeClr val="tx1">
                  <a:lumMod val="95000"/>
                  <a:lumOff val="5000"/>
                </a:schemeClr>
              </a:solidFill>
              <a:latin typeface="Monotype Corsiva" panose="03010101010201010101" pitchFamily="66" charset="0"/>
            </a:endParaRPr>
          </a:p>
          <a:p>
            <a:pPr algn="ctr">
              <a:lnSpc>
                <a:spcPct val="200000"/>
              </a:lnSpc>
            </a:pPr>
            <a:r>
              <a:rPr lang="en-US" sz="4800" dirty="0" smtClean="0">
                <a:solidFill>
                  <a:srgbClr val="FF0000"/>
                </a:solidFill>
                <a:latin typeface="Monotype Corsiva" panose="03010101010201010101" pitchFamily="66" charset="0"/>
                <a:cs typeface="IRANSansWeb" panose="020B0506030804020204" pitchFamily="34" charset="-78"/>
              </a:rPr>
              <a:t>neurologist</a:t>
            </a:r>
            <a:endParaRPr lang="fa-IR" sz="4800" dirty="0" smtClean="0">
              <a:solidFill>
                <a:srgbClr val="FF0000"/>
              </a:solidFill>
              <a:latin typeface="Monotype Corsiva" panose="03010101010201010101" pitchFamily="66" charset="0"/>
              <a:cs typeface="IRANSansWeb" panose="020B0506030804020204" pitchFamily="34" charset="-78"/>
            </a:endParaRPr>
          </a:p>
        </p:txBody>
      </p:sp>
    </p:spTree>
    <p:extLst>
      <p:ext uri="{BB962C8B-B14F-4D97-AF65-F5344CB8AC3E}">
        <p14:creationId xmlns:p14="http://schemas.microsoft.com/office/powerpoint/2010/main" val="271915204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3FF1-72ED-1A32-849A-EC5F307A304A}"/>
              </a:ext>
            </a:extLst>
          </p:cNvPr>
          <p:cNvSpPr>
            <a:spLocks noGrp="1"/>
          </p:cNvSpPr>
          <p:nvPr>
            <p:ph type="title"/>
          </p:nvPr>
        </p:nvSpPr>
        <p:spPr/>
        <p:txBody>
          <a:bodyPr/>
          <a:lstStyle/>
          <a:p>
            <a:pPr algn="r"/>
            <a:r>
              <a:rPr lang="fa-IR" dirty="0"/>
              <a:t>نوروپاتی دیابتی اتونومیک</a:t>
            </a:r>
            <a:endParaRPr lang="en-US" dirty="0"/>
          </a:p>
        </p:txBody>
      </p:sp>
      <p:sp>
        <p:nvSpPr>
          <p:cNvPr id="3" name="Content Placeholder 2">
            <a:extLst>
              <a:ext uri="{FF2B5EF4-FFF2-40B4-BE49-F238E27FC236}">
                <a16:creationId xmlns:a16="http://schemas.microsoft.com/office/drawing/2014/main" id="{18BE7347-1CA7-6178-7E40-CB990D771CAF}"/>
              </a:ext>
            </a:extLst>
          </p:cNvPr>
          <p:cNvSpPr>
            <a:spLocks noGrp="1"/>
          </p:cNvSpPr>
          <p:nvPr>
            <p:ph idx="1"/>
          </p:nvPr>
        </p:nvSpPr>
        <p:spPr>
          <a:xfrm>
            <a:off x="870858" y="2021983"/>
            <a:ext cx="10025740" cy="4692326"/>
          </a:xfrm>
        </p:spPr>
        <p:txBody>
          <a:bodyPr>
            <a:noAutofit/>
          </a:bodyPr>
          <a:lstStyle/>
          <a:p>
            <a:pPr>
              <a:buFont typeface="Wingdings" panose="05000000000000000000" pitchFamily="2" charset="2"/>
              <a:buChar char="ü"/>
            </a:pPr>
            <a:r>
              <a:rPr lang="fa-IR" sz="1400" b="1" dirty="0"/>
              <a:t>اختلال ریتم قلبی</a:t>
            </a:r>
          </a:p>
          <a:p>
            <a:pPr>
              <a:buFont typeface="Wingdings" panose="05000000000000000000" pitchFamily="2" charset="2"/>
              <a:buChar char="ü"/>
            </a:pPr>
            <a:r>
              <a:rPr lang="fa-IR" sz="1400" b="1" dirty="0"/>
              <a:t>افت فشارخون وضعیتی</a:t>
            </a:r>
          </a:p>
          <a:p>
            <a:pPr>
              <a:buFont typeface="Wingdings" panose="05000000000000000000" pitchFamily="2" charset="2"/>
              <a:buChar char="ü"/>
            </a:pPr>
            <a:r>
              <a:rPr lang="fa-IR" sz="1400" b="1" dirty="0"/>
              <a:t>اختلال عملکرد مردمک و اشک ریزی</a:t>
            </a:r>
          </a:p>
          <a:p>
            <a:pPr>
              <a:buFont typeface="Wingdings" panose="05000000000000000000" pitchFamily="2" charset="2"/>
              <a:buChar char="ü"/>
            </a:pPr>
            <a:r>
              <a:rPr lang="fa-IR" sz="1400" b="1" dirty="0"/>
              <a:t>اختلال تعریق </a:t>
            </a:r>
          </a:p>
          <a:p>
            <a:pPr>
              <a:buFont typeface="Wingdings" panose="05000000000000000000" pitchFamily="2" charset="2"/>
              <a:buChar char="ü"/>
            </a:pPr>
            <a:r>
              <a:rPr lang="fa-IR" sz="1400" b="1" dirty="0"/>
              <a:t>اسهال شبانه</a:t>
            </a:r>
          </a:p>
          <a:p>
            <a:pPr>
              <a:buFont typeface="Wingdings" panose="05000000000000000000" pitchFamily="2" charset="2"/>
              <a:buChar char="ü"/>
            </a:pPr>
            <a:r>
              <a:rPr lang="fa-IR" sz="1400" b="1" dirty="0"/>
              <a:t>اختلال عملکرد دستگاه گوارش(معده و روده) </a:t>
            </a:r>
          </a:p>
          <a:p>
            <a:pPr>
              <a:buFont typeface="Wingdings" panose="05000000000000000000" pitchFamily="2" charset="2"/>
              <a:buChar char="ü"/>
            </a:pPr>
            <a:r>
              <a:rPr lang="fa-IR" sz="1400" b="1" dirty="0"/>
              <a:t>اختلال عملکرد مثانه</a:t>
            </a:r>
            <a:endParaRPr lang="en-US" sz="1400" b="1" dirty="0"/>
          </a:p>
          <a:p>
            <a:pPr>
              <a:buFont typeface="Wingdings" panose="05000000000000000000" pitchFamily="2" charset="2"/>
              <a:buChar char="ü"/>
            </a:pPr>
            <a:r>
              <a:rPr lang="fa-IR" sz="1400" b="1" dirty="0"/>
              <a:t>اختلال جنسی</a:t>
            </a:r>
          </a:p>
        </p:txBody>
      </p:sp>
    </p:spTree>
    <p:extLst>
      <p:ext uri="{BB962C8B-B14F-4D97-AF65-F5344CB8AC3E}">
        <p14:creationId xmlns:p14="http://schemas.microsoft.com/office/powerpoint/2010/main" val="193591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8410-859E-1452-F32A-B77AFDC4C091}"/>
              </a:ext>
            </a:extLst>
          </p:cNvPr>
          <p:cNvSpPr>
            <a:spLocks noGrp="1"/>
          </p:cNvSpPr>
          <p:nvPr>
            <p:ph type="title"/>
          </p:nvPr>
        </p:nvSpPr>
        <p:spPr/>
        <p:txBody>
          <a:bodyPr/>
          <a:lstStyle/>
          <a:p>
            <a:r>
              <a:rPr lang="en-US" dirty="0"/>
              <a:t>Diabetic </a:t>
            </a:r>
            <a:r>
              <a:rPr lang="en-US" dirty="0" err="1"/>
              <a:t>pseudotabes</a:t>
            </a:r>
            <a:endParaRPr lang="en-US" dirty="0"/>
          </a:p>
        </p:txBody>
      </p:sp>
      <p:sp>
        <p:nvSpPr>
          <p:cNvPr id="3" name="Content Placeholder 2">
            <a:extLst>
              <a:ext uri="{FF2B5EF4-FFF2-40B4-BE49-F238E27FC236}">
                <a16:creationId xmlns:a16="http://schemas.microsoft.com/office/drawing/2014/main" id="{E01E6838-D84F-C9CD-85B6-8085471F8863}"/>
              </a:ext>
            </a:extLst>
          </p:cNvPr>
          <p:cNvSpPr>
            <a:spLocks noGrp="1"/>
          </p:cNvSpPr>
          <p:nvPr>
            <p:ph idx="1"/>
          </p:nvPr>
        </p:nvSpPr>
        <p:spPr/>
        <p:txBody>
          <a:bodyPr>
            <a:normAutofit fontScale="62500" lnSpcReduction="20000"/>
          </a:bodyPr>
          <a:lstStyle/>
          <a:p>
            <a:pPr marL="0" indent="0" algn="r">
              <a:buNone/>
            </a:pPr>
            <a:r>
              <a:rPr lang="fa-IR" dirty="0"/>
              <a:t>از بین رفتن حس عمقی</a:t>
            </a:r>
          </a:p>
          <a:p>
            <a:pPr marL="0" indent="0" algn="r">
              <a:buNone/>
            </a:pPr>
            <a:r>
              <a:rPr lang="fa-IR" dirty="0"/>
              <a:t>آتاکسی حسی</a:t>
            </a:r>
          </a:p>
          <a:p>
            <a:pPr marL="0" indent="0" algn="r">
              <a:buNone/>
            </a:pPr>
            <a:r>
              <a:rPr lang="fa-IR" dirty="0"/>
              <a:t>آتونی مثانه</a:t>
            </a:r>
          </a:p>
          <a:p>
            <a:pPr marL="0" indent="0" algn="r">
              <a:buNone/>
            </a:pPr>
            <a:r>
              <a:rPr lang="fa-IR" dirty="0"/>
              <a:t>ضعف خفیف اندام ها</a:t>
            </a:r>
          </a:p>
          <a:p>
            <a:pPr marL="0" indent="0" algn="r">
              <a:buNone/>
            </a:pPr>
            <a:r>
              <a:rPr lang="fa-IR" dirty="0"/>
              <a:t>درد های شدید خنجری در پاها</a:t>
            </a:r>
          </a:p>
          <a:p>
            <a:pPr marL="0" indent="0" algn="r">
              <a:buNone/>
            </a:pPr>
            <a:r>
              <a:rPr lang="fa-IR" dirty="0"/>
              <a:t>اختلال پاسخ مردمک به نور</a:t>
            </a:r>
          </a:p>
          <a:p>
            <a:pPr marL="0" indent="0" algn="r">
              <a:buNone/>
            </a:pPr>
            <a:r>
              <a:rPr lang="fa-IR" dirty="0"/>
              <a:t>دردهای شکمی</a:t>
            </a:r>
          </a:p>
          <a:p>
            <a:pPr marL="0" indent="0" algn="r">
              <a:buNone/>
            </a:pPr>
            <a:r>
              <a:rPr lang="fa-IR" dirty="0"/>
              <a:t>آرتروپاتی نوروپاتیک</a:t>
            </a:r>
            <a:endParaRPr lang="en-US" dirty="0"/>
          </a:p>
        </p:txBody>
      </p:sp>
    </p:spTree>
    <p:extLst>
      <p:ext uri="{BB962C8B-B14F-4D97-AF65-F5344CB8AC3E}">
        <p14:creationId xmlns:p14="http://schemas.microsoft.com/office/powerpoint/2010/main" val="3733768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81BC-E5A9-DCED-03ED-DAB96AD98158}"/>
              </a:ext>
            </a:extLst>
          </p:cNvPr>
          <p:cNvSpPr>
            <a:spLocks noGrp="1"/>
          </p:cNvSpPr>
          <p:nvPr>
            <p:ph type="title"/>
          </p:nvPr>
        </p:nvSpPr>
        <p:spPr/>
        <p:txBody>
          <a:bodyPr/>
          <a:lstStyle/>
          <a:p>
            <a:pPr algn="r"/>
            <a:r>
              <a:rPr lang="fa-IR" dirty="0"/>
              <a:t>مونونوروپاتی های دیابتیک حاد</a:t>
            </a:r>
            <a:endParaRPr lang="en-US" dirty="0"/>
          </a:p>
        </p:txBody>
      </p:sp>
      <p:sp>
        <p:nvSpPr>
          <p:cNvPr id="3" name="Content Placeholder 2">
            <a:extLst>
              <a:ext uri="{FF2B5EF4-FFF2-40B4-BE49-F238E27FC236}">
                <a16:creationId xmlns:a16="http://schemas.microsoft.com/office/drawing/2014/main" id="{428E828B-4CAB-2B66-27E0-89BEB93C4367}"/>
              </a:ext>
            </a:extLst>
          </p:cNvPr>
          <p:cNvSpPr>
            <a:spLocks noGrp="1"/>
          </p:cNvSpPr>
          <p:nvPr>
            <p:ph idx="1"/>
          </p:nvPr>
        </p:nvSpPr>
        <p:spPr>
          <a:xfrm>
            <a:off x="1202270" y="2021983"/>
            <a:ext cx="9694327" cy="4152394"/>
          </a:xfrm>
        </p:spPr>
        <p:txBody>
          <a:bodyPr>
            <a:normAutofit fontScale="62500" lnSpcReduction="20000"/>
          </a:bodyPr>
          <a:lstStyle/>
          <a:p>
            <a:pPr algn="r">
              <a:buFont typeface="Wingdings" panose="05000000000000000000" pitchFamily="2" charset="2"/>
              <a:buChar char="ü"/>
            </a:pPr>
            <a:r>
              <a:rPr lang="fa-IR" sz="2500" b="1" dirty="0"/>
              <a:t>افتالموپلژ</a:t>
            </a:r>
            <a:r>
              <a:rPr lang="fa-IR" sz="2200" b="1" dirty="0" smtClean="0"/>
              <a:t>ی دیابتی رخداد شایعی می باشد.</a:t>
            </a:r>
          </a:p>
          <a:p>
            <a:pPr algn="r">
              <a:buFont typeface="Wingdings" panose="05000000000000000000" pitchFamily="2" charset="2"/>
              <a:buChar char="ü"/>
            </a:pPr>
            <a:r>
              <a:rPr lang="fa-IR" sz="2200" b="1" dirty="0" smtClean="0"/>
              <a:t>معمولا به صورت: فلج عصب 3/ دردناک / ایزوله/ با حفظ فانکشن مردمک</a:t>
            </a:r>
          </a:p>
          <a:p>
            <a:pPr algn="r">
              <a:buFont typeface="Wingdings" panose="05000000000000000000" pitchFamily="2" charset="2"/>
              <a:buChar char="ü"/>
            </a:pPr>
            <a:r>
              <a:rPr lang="fa-IR" sz="2200" b="1" dirty="0" smtClean="0"/>
              <a:t>با شیوع کمتر عصب 6</a:t>
            </a:r>
          </a:p>
          <a:p>
            <a:pPr algn="r">
              <a:buFont typeface="Wingdings" panose="05000000000000000000" pitchFamily="2" charset="2"/>
              <a:buChar char="ü"/>
            </a:pPr>
            <a:r>
              <a:rPr lang="fa-IR" sz="2200" b="1" dirty="0" smtClean="0"/>
              <a:t>درگیری تمام اعصاب پریفرال ماژور در دیابتی ها دیده می شود</a:t>
            </a:r>
          </a:p>
          <a:p>
            <a:pPr algn="r">
              <a:buFont typeface="Wingdings" panose="05000000000000000000" pitchFamily="2" charset="2"/>
              <a:buChar char="ü"/>
            </a:pPr>
            <a:r>
              <a:rPr lang="fa-IR" sz="2200" b="1" dirty="0" smtClean="0"/>
              <a:t>(فمورال – سیاتیک – پرونئال)</a:t>
            </a:r>
          </a:p>
          <a:p>
            <a:pPr algn="r">
              <a:buFont typeface="Wingdings" panose="05000000000000000000" pitchFamily="2" charset="2"/>
              <a:buChar char="ü"/>
            </a:pPr>
            <a:r>
              <a:rPr lang="fa-IR" sz="2200" b="1" dirty="0" smtClean="0"/>
              <a:t>ندرتا اعصاب ایزوله اندام فوقانی درگیر می شوند.</a:t>
            </a:r>
          </a:p>
          <a:p>
            <a:pPr algn="r">
              <a:buFont typeface="Wingdings" panose="05000000000000000000" pitchFamily="2" charset="2"/>
              <a:buChar char="ü"/>
            </a:pPr>
            <a:r>
              <a:rPr lang="fa-IR" sz="2200" b="1" dirty="0" smtClean="0"/>
              <a:t>منشا احتمالا انفارکت عصب</a:t>
            </a:r>
          </a:p>
          <a:p>
            <a:pPr algn="r">
              <a:buFont typeface="Wingdings" panose="05000000000000000000" pitchFamily="2" charset="2"/>
              <a:buChar char="ü"/>
            </a:pPr>
            <a:r>
              <a:rPr lang="fa-IR" sz="2200" b="1" dirty="0" smtClean="0"/>
              <a:t>بهبودی یک قانون است(ممکن است ماه ها زمان ببرد)</a:t>
            </a:r>
          </a:p>
          <a:p>
            <a:pPr marL="0" indent="0" algn="r">
              <a:buNone/>
            </a:pPr>
            <a:endParaRPr lang="en-US" dirty="0"/>
          </a:p>
        </p:txBody>
      </p:sp>
    </p:spTree>
    <p:extLst>
      <p:ext uri="{BB962C8B-B14F-4D97-AF65-F5344CB8AC3E}">
        <p14:creationId xmlns:p14="http://schemas.microsoft.com/office/powerpoint/2010/main" val="25225057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8F765-B8E1-4E1E-FDC2-680DF09F3CAE}"/>
              </a:ext>
            </a:extLst>
          </p:cNvPr>
          <p:cNvSpPr>
            <a:spLocks noGrp="1"/>
          </p:cNvSpPr>
          <p:nvPr>
            <p:ph type="title"/>
          </p:nvPr>
        </p:nvSpPr>
        <p:spPr/>
        <p:txBody>
          <a:bodyPr/>
          <a:lstStyle/>
          <a:p>
            <a:pPr algn="r"/>
            <a:r>
              <a:rPr lang="fa-IR" dirty="0"/>
              <a:t>مولتیپل مونونوروپاتی دیابتی </a:t>
            </a:r>
            <a:endParaRPr lang="en-US" dirty="0"/>
          </a:p>
        </p:txBody>
      </p:sp>
      <p:sp>
        <p:nvSpPr>
          <p:cNvPr id="3" name="Content Placeholder 2">
            <a:extLst>
              <a:ext uri="{FF2B5EF4-FFF2-40B4-BE49-F238E27FC236}">
                <a16:creationId xmlns:a16="http://schemas.microsoft.com/office/drawing/2014/main" id="{DBEECABC-78C2-6453-AAEA-F894E91596A1}"/>
              </a:ext>
            </a:extLst>
          </p:cNvPr>
          <p:cNvSpPr>
            <a:spLocks noGrp="1"/>
          </p:cNvSpPr>
          <p:nvPr>
            <p:ph idx="1"/>
          </p:nvPr>
        </p:nvSpPr>
        <p:spPr/>
        <p:txBody>
          <a:bodyPr>
            <a:normAutofit fontScale="77500" lnSpcReduction="20000"/>
          </a:bodyPr>
          <a:lstStyle/>
          <a:p>
            <a:pPr marL="0" indent="0" algn="r">
              <a:buNone/>
            </a:pPr>
            <a:r>
              <a:rPr lang="fa-IR" dirty="0"/>
              <a:t>نوروپاتی های متعدد/ دردناک /یک طرفه / غیر قرینه/ تمایل به درگیری در بیماران مسن تر/ با دیابت نسبتا خفیف تر</a:t>
            </a:r>
          </a:p>
          <a:p>
            <a:pPr marL="0" indent="0" algn="r">
              <a:buNone/>
            </a:pPr>
            <a:r>
              <a:rPr lang="fa-IR" dirty="0"/>
              <a:t>درگیری اعصاب متعدد به صورت رندوم (مونونوروپاتی مولتی پلکس)</a:t>
            </a:r>
          </a:p>
          <a:p>
            <a:pPr marL="0" indent="0" algn="r">
              <a:buNone/>
            </a:pPr>
            <a:r>
              <a:rPr lang="fa-IR" dirty="0"/>
              <a:t>اغلب طی دوره های تغییر در دیابت:</a:t>
            </a:r>
          </a:p>
          <a:p>
            <a:pPr marL="0" indent="0" algn="r">
              <a:buNone/>
            </a:pPr>
            <a:r>
              <a:rPr lang="fa-IR" dirty="0"/>
              <a:t>1-بعد از یک اپیزود هیپریا هیپو گلیسمیک</a:t>
            </a:r>
          </a:p>
          <a:p>
            <a:pPr marL="0" indent="0" algn="r">
              <a:buNone/>
            </a:pPr>
            <a:r>
              <a:rPr lang="fa-IR" dirty="0"/>
              <a:t>2-شروع درمان با انسولین</a:t>
            </a:r>
          </a:p>
          <a:p>
            <a:pPr marL="0" indent="0" algn="r">
              <a:buNone/>
            </a:pPr>
            <a:r>
              <a:rPr lang="fa-IR" dirty="0"/>
              <a:t>3- کاهش وزن سریع</a:t>
            </a:r>
            <a:endParaRPr lang="en-US" dirty="0"/>
          </a:p>
        </p:txBody>
      </p:sp>
    </p:spTree>
    <p:extLst>
      <p:ext uri="{BB962C8B-B14F-4D97-AF65-F5344CB8AC3E}">
        <p14:creationId xmlns:p14="http://schemas.microsoft.com/office/powerpoint/2010/main" val="1359687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C7344-FE61-A621-1DC4-0B221E2651FA}"/>
              </a:ext>
            </a:extLst>
          </p:cNvPr>
          <p:cNvSpPr>
            <a:spLocks noGrp="1"/>
          </p:cNvSpPr>
          <p:nvPr>
            <p:ph type="title"/>
          </p:nvPr>
        </p:nvSpPr>
        <p:spPr/>
        <p:txBody>
          <a:bodyPr/>
          <a:lstStyle/>
          <a:p>
            <a:pPr algn="r"/>
            <a:r>
              <a:rPr lang="fa-IR" dirty="0"/>
              <a:t>نوروپاتی رادیکولوپلکسوس</a:t>
            </a:r>
            <a:endParaRPr lang="en-US" dirty="0"/>
          </a:p>
        </p:txBody>
      </p:sp>
      <p:sp>
        <p:nvSpPr>
          <p:cNvPr id="3" name="Content Placeholder 2">
            <a:extLst>
              <a:ext uri="{FF2B5EF4-FFF2-40B4-BE49-F238E27FC236}">
                <a16:creationId xmlns:a16="http://schemas.microsoft.com/office/drawing/2014/main" id="{A05D6CFC-9E96-235A-442B-E3D5F954A27B}"/>
              </a:ext>
            </a:extLst>
          </p:cNvPr>
          <p:cNvSpPr>
            <a:spLocks noGrp="1"/>
          </p:cNvSpPr>
          <p:nvPr>
            <p:ph idx="1"/>
          </p:nvPr>
        </p:nvSpPr>
        <p:spPr>
          <a:xfrm>
            <a:off x="1352282" y="1908772"/>
            <a:ext cx="9694327" cy="4836017"/>
          </a:xfrm>
        </p:spPr>
        <p:txBody>
          <a:bodyPr>
            <a:noAutofit/>
          </a:bodyPr>
          <a:lstStyle/>
          <a:p>
            <a:pPr algn="r">
              <a:buFont typeface="Wingdings" panose="05000000000000000000" pitchFamily="2" charset="2"/>
              <a:buChar char="ü"/>
            </a:pPr>
            <a:r>
              <a:rPr lang="fa-IR" sz="1200" b="1" dirty="0"/>
              <a:t>درد شدید/ شروع ازکمروهیپ/ گسترش به ران و زانو</a:t>
            </a:r>
          </a:p>
          <a:p>
            <a:pPr algn="r">
              <a:buFont typeface="Wingdings" panose="05000000000000000000" pitchFamily="2" charset="2"/>
              <a:buChar char="ü"/>
            </a:pPr>
            <a:r>
              <a:rPr lang="fa-IR" sz="1200" b="1" dirty="0"/>
              <a:t>ضعف عضلانی قرینه و شدید</a:t>
            </a:r>
          </a:p>
          <a:p>
            <a:pPr algn="r">
              <a:buFont typeface="Wingdings" panose="05000000000000000000" pitchFamily="2" charset="2"/>
              <a:buChar char="ü"/>
            </a:pPr>
            <a:r>
              <a:rPr lang="fa-IR" sz="1200" b="1" dirty="0"/>
              <a:t>تحلیل عضلات ایلیوپسواس-کوادری سپس- ادداکتور</a:t>
            </a:r>
          </a:p>
          <a:p>
            <a:pPr algn="r">
              <a:buFont typeface="Wingdings" panose="05000000000000000000" pitchFamily="2" charset="2"/>
              <a:buChar char="ü"/>
            </a:pPr>
            <a:r>
              <a:rPr lang="fa-IR" sz="1200" b="1" dirty="0"/>
              <a:t>خصوصیت عمقی و گاهی خنجری</a:t>
            </a:r>
          </a:p>
          <a:p>
            <a:pPr algn="r">
              <a:buFont typeface="Wingdings" panose="05000000000000000000" pitchFamily="2" charset="2"/>
              <a:buChar char="ü"/>
            </a:pPr>
            <a:r>
              <a:rPr lang="fa-IR" sz="1200" b="1" dirty="0"/>
              <a:t>در شب شدید تر میشود.</a:t>
            </a:r>
          </a:p>
          <a:p>
            <a:pPr algn="r">
              <a:buFont typeface="Wingdings" panose="05000000000000000000" pitchFamily="2" charset="2"/>
              <a:buChar char="ü"/>
            </a:pPr>
            <a:r>
              <a:rPr lang="fa-IR" sz="1200" b="1" dirty="0"/>
              <a:t>عضلات دیستال ساق نیز ممکن است درگیر شوند</a:t>
            </a:r>
          </a:p>
          <a:p>
            <a:pPr algn="r">
              <a:buFont typeface="Wingdings" panose="05000000000000000000" pitchFamily="2" charset="2"/>
              <a:buChar char="ü"/>
            </a:pPr>
            <a:r>
              <a:rPr lang="fa-IR" sz="1200" b="1" dirty="0"/>
              <a:t>از بین رفتن رفلکس زانو</a:t>
            </a:r>
          </a:p>
          <a:p>
            <a:pPr algn="r">
              <a:buFont typeface="Wingdings" panose="05000000000000000000" pitchFamily="2" charset="2"/>
              <a:buChar char="ü"/>
            </a:pPr>
            <a:r>
              <a:rPr lang="fa-IR" sz="1200" b="1" dirty="0"/>
              <a:t>حس سطحی و عمقی ممکن است سالم باشد یا به صورت جزئی مختل شده باشد.</a:t>
            </a:r>
          </a:p>
          <a:p>
            <a:pPr algn="r">
              <a:buFont typeface="Wingdings" panose="05000000000000000000" pitchFamily="2" charset="2"/>
              <a:buChar char="ü"/>
            </a:pPr>
            <a:r>
              <a:rPr lang="fa-IR" sz="1200" b="1" dirty="0"/>
              <a:t>امکان درگیری بازوها و عضلات تنفسی</a:t>
            </a:r>
          </a:p>
          <a:p>
            <a:pPr algn="r">
              <a:buFont typeface="Wingdings" panose="05000000000000000000" pitchFamily="2" charset="2"/>
              <a:buChar char="ü"/>
            </a:pPr>
            <a:r>
              <a:rPr lang="fa-IR" sz="1200" b="1" dirty="0"/>
              <a:t>بهبود عملکرد حرکتی یک قانون است (ممکن است ماه ها یا سال ها طول بکشد)</a:t>
            </a:r>
            <a:endParaRPr lang="en-US" sz="1200" b="1" dirty="0"/>
          </a:p>
        </p:txBody>
      </p:sp>
    </p:spTree>
    <p:extLst>
      <p:ext uri="{BB962C8B-B14F-4D97-AF65-F5344CB8AC3E}">
        <p14:creationId xmlns:p14="http://schemas.microsoft.com/office/powerpoint/2010/main" val="2243024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1AA368-ED79-1752-1036-82F77C8E630A}"/>
              </a:ext>
            </a:extLst>
          </p:cNvPr>
          <p:cNvSpPr>
            <a:spLocks noGrp="1"/>
          </p:cNvSpPr>
          <p:nvPr>
            <p:ph idx="1"/>
          </p:nvPr>
        </p:nvSpPr>
        <p:spPr/>
        <p:txBody>
          <a:bodyPr/>
          <a:lstStyle/>
          <a:p>
            <a:pPr marL="0" indent="0" algn="r">
              <a:buNone/>
            </a:pPr>
            <a:r>
              <a:rPr lang="fa-IR" dirty="0"/>
              <a:t>سندرم مشابهی ممکن است ماه ها یا سالها بعد در اندام مقابل روی دهد</a:t>
            </a:r>
          </a:p>
          <a:p>
            <a:pPr marL="0" indent="0" algn="r">
              <a:buNone/>
            </a:pPr>
            <a:r>
              <a:rPr lang="fa-IR" dirty="0"/>
              <a:t>نوار عصب و عضله: دنرویشن در میوتوم های لومبار</a:t>
            </a:r>
          </a:p>
          <a:p>
            <a:pPr marL="0" indent="0" algn="r">
              <a:buNone/>
            </a:pPr>
            <a:r>
              <a:rPr lang="fa-IR" dirty="0"/>
              <a:t>به ندرت اندام فوقانی ممکن است درگیر شود </a:t>
            </a:r>
            <a:endParaRPr lang="en-US" dirty="0"/>
          </a:p>
        </p:txBody>
      </p:sp>
    </p:spTree>
    <p:extLst>
      <p:ext uri="{BB962C8B-B14F-4D97-AF65-F5344CB8AC3E}">
        <p14:creationId xmlns:p14="http://schemas.microsoft.com/office/powerpoint/2010/main" val="15320172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89F2F-AF31-4159-2202-2B3E22B9F7F2}"/>
              </a:ext>
            </a:extLst>
          </p:cNvPr>
          <p:cNvSpPr>
            <a:spLocks noGrp="1"/>
          </p:cNvSpPr>
          <p:nvPr>
            <p:ph type="title"/>
          </p:nvPr>
        </p:nvSpPr>
        <p:spPr>
          <a:xfrm>
            <a:off x="968828" y="271819"/>
            <a:ext cx="10515600" cy="1325563"/>
          </a:xfrm>
        </p:spPr>
        <p:txBody>
          <a:bodyPr/>
          <a:lstStyle/>
          <a:p>
            <a:pPr algn="r"/>
            <a:r>
              <a:rPr lang="fa-IR" dirty="0"/>
              <a:t>سندرم رادیکولوپاتی توراکوابدومینال</a:t>
            </a:r>
            <a:endParaRPr lang="en-US" dirty="0"/>
          </a:p>
        </p:txBody>
      </p:sp>
      <p:sp>
        <p:nvSpPr>
          <p:cNvPr id="3" name="Content Placeholder 2">
            <a:extLst>
              <a:ext uri="{FF2B5EF4-FFF2-40B4-BE49-F238E27FC236}">
                <a16:creationId xmlns:a16="http://schemas.microsoft.com/office/drawing/2014/main" id="{54657FB3-9239-A0AD-8A1E-52556FAC0A89}"/>
              </a:ext>
            </a:extLst>
          </p:cNvPr>
          <p:cNvSpPr>
            <a:spLocks noGrp="1"/>
          </p:cNvSpPr>
          <p:nvPr>
            <p:ph idx="1"/>
          </p:nvPr>
        </p:nvSpPr>
        <p:spPr>
          <a:xfrm>
            <a:off x="968828" y="1989909"/>
            <a:ext cx="10515600" cy="4544106"/>
          </a:xfrm>
        </p:spPr>
        <p:txBody>
          <a:bodyPr>
            <a:normAutofit fontScale="77500" lnSpcReduction="20000"/>
          </a:bodyPr>
          <a:lstStyle/>
          <a:p>
            <a:pPr algn="r">
              <a:buFont typeface="Wingdings" panose="05000000000000000000" pitchFamily="2" charset="2"/>
              <a:buChar char="ü"/>
            </a:pPr>
            <a:r>
              <a:rPr lang="fa-IR" b="1" dirty="0"/>
              <a:t>درد شدید و اختلال حسی در دیابت طولانی مدت</a:t>
            </a:r>
          </a:p>
          <a:p>
            <a:pPr algn="r">
              <a:buFont typeface="Wingdings" panose="05000000000000000000" pitchFamily="2" charset="2"/>
              <a:buChar char="ü"/>
            </a:pPr>
            <a:r>
              <a:rPr lang="fa-IR" b="1" dirty="0"/>
              <a:t>درد در یک یا چند سگمان قفسه سینه و شکم</a:t>
            </a:r>
          </a:p>
          <a:p>
            <a:pPr algn="r">
              <a:buFont typeface="Wingdings" panose="05000000000000000000" pitchFamily="2" charset="2"/>
              <a:buChar char="ü"/>
            </a:pPr>
            <a:r>
              <a:rPr lang="fa-IR" b="1" dirty="0"/>
              <a:t>معمولا یک طرفه (شیوع کمتر دو طرفه)</a:t>
            </a:r>
          </a:p>
          <a:p>
            <a:pPr algn="r">
              <a:buFont typeface="Wingdings" panose="05000000000000000000" pitchFamily="2" charset="2"/>
              <a:buChar char="ü"/>
            </a:pPr>
            <a:r>
              <a:rPr lang="fa-IR" b="1" dirty="0"/>
              <a:t>باعث کاهش وزن میشود</a:t>
            </a:r>
          </a:p>
          <a:p>
            <a:pPr algn="r">
              <a:buFont typeface="Wingdings" panose="05000000000000000000" pitchFamily="2" charset="2"/>
              <a:buChar char="ü"/>
            </a:pPr>
            <a:r>
              <a:rPr lang="fa-IR" b="1" dirty="0"/>
              <a:t>از بین رفتن حس سطحی در بیشتر بیماران</a:t>
            </a:r>
            <a:endParaRPr lang="en-US" b="1" dirty="0"/>
          </a:p>
          <a:p>
            <a:pPr algn="r">
              <a:buFont typeface="Wingdings" panose="05000000000000000000" pitchFamily="2" charset="2"/>
              <a:buChar char="ü"/>
            </a:pPr>
            <a:r>
              <a:rPr lang="fa-IR" b="1" dirty="0"/>
              <a:t>منشا: ایسمیک</a:t>
            </a:r>
          </a:p>
          <a:p>
            <a:pPr algn="r">
              <a:buFont typeface="Wingdings" panose="05000000000000000000" pitchFamily="2" charset="2"/>
              <a:buChar char="ü"/>
            </a:pPr>
            <a:r>
              <a:rPr lang="fa-IR" b="1" dirty="0"/>
              <a:t>بهبودی: با کنترل دیابت (گاهی خود به خودی) </a:t>
            </a:r>
          </a:p>
          <a:p>
            <a:pPr algn="r">
              <a:buFont typeface="Wingdings" panose="05000000000000000000" pitchFamily="2" charset="2"/>
              <a:buChar char="ü"/>
            </a:pPr>
            <a:r>
              <a:rPr lang="fa-IR" b="1" dirty="0"/>
              <a:t>تشخیص افتراقی: هرپس زوستر-پارگی دیسک توراسیک و ...</a:t>
            </a:r>
          </a:p>
        </p:txBody>
      </p:sp>
    </p:spTree>
    <p:extLst>
      <p:ext uri="{BB962C8B-B14F-4D97-AF65-F5344CB8AC3E}">
        <p14:creationId xmlns:p14="http://schemas.microsoft.com/office/powerpoint/2010/main" val="1298231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6C9A-58EB-129E-D8D5-8C94D3AB24A4}"/>
              </a:ext>
            </a:extLst>
          </p:cNvPr>
          <p:cNvSpPr>
            <a:spLocks noGrp="1"/>
          </p:cNvSpPr>
          <p:nvPr>
            <p:ph type="title"/>
          </p:nvPr>
        </p:nvSpPr>
        <p:spPr>
          <a:xfrm>
            <a:off x="540908" y="800725"/>
            <a:ext cx="10355689" cy="692122"/>
          </a:xfrm>
        </p:spPr>
        <p:txBody>
          <a:bodyPr/>
          <a:lstStyle/>
          <a:p>
            <a:pPr algn="r"/>
            <a:r>
              <a:rPr lang="fa-IR" dirty="0"/>
              <a:t>پاتولوژی</a:t>
            </a:r>
            <a:endParaRPr lang="en-US" dirty="0"/>
          </a:p>
        </p:txBody>
      </p:sp>
      <p:sp>
        <p:nvSpPr>
          <p:cNvPr id="3" name="Content Placeholder 2">
            <a:extLst>
              <a:ext uri="{FF2B5EF4-FFF2-40B4-BE49-F238E27FC236}">
                <a16:creationId xmlns:a16="http://schemas.microsoft.com/office/drawing/2014/main" id="{9A1561D0-3418-74A7-E9EF-62F0E084043E}"/>
              </a:ext>
            </a:extLst>
          </p:cNvPr>
          <p:cNvSpPr>
            <a:spLocks noGrp="1"/>
          </p:cNvSpPr>
          <p:nvPr>
            <p:ph idx="1"/>
          </p:nvPr>
        </p:nvSpPr>
        <p:spPr/>
        <p:txBody>
          <a:bodyPr/>
          <a:lstStyle/>
          <a:p>
            <a:pPr algn="r">
              <a:buFont typeface="Wingdings" panose="05000000000000000000" pitchFamily="2" charset="2"/>
              <a:buChar char="ü"/>
            </a:pPr>
            <a:r>
              <a:rPr lang="fa-IR" dirty="0"/>
              <a:t>برجسته ترین یافته از بین رفتن فیبرهای عصبی میلینه</a:t>
            </a:r>
          </a:p>
          <a:p>
            <a:pPr algn="r">
              <a:buFont typeface="Wingdings" panose="05000000000000000000" pitchFamily="2" charset="2"/>
              <a:buChar char="ü"/>
            </a:pPr>
            <a:r>
              <a:rPr lang="fa-IR" dirty="0"/>
              <a:t>کاهش تعداد فایبر های غیر میلینه </a:t>
            </a:r>
          </a:p>
          <a:p>
            <a:pPr algn="r">
              <a:buFont typeface="Wingdings" panose="05000000000000000000" pitchFamily="2" charset="2"/>
              <a:buChar char="ü"/>
            </a:pPr>
            <a:r>
              <a:rPr lang="fa-IR" dirty="0"/>
              <a:t>در موارد شدید تخریب آکسونال</a:t>
            </a:r>
          </a:p>
          <a:p>
            <a:pPr marL="0" indent="0" algn="r">
              <a:buNone/>
            </a:pPr>
            <a:endParaRPr lang="fa-IR" dirty="0"/>
          </a:p>
          <a:p>
            <a:pPr marL="0" indent="0" algn="r">
              <a:buNone/>
            </a:pPr>
            <a:endParaRPr lang="en-US" dirty="0"/>
          </a:p>
        </p:txBody>
      </p:sp>
    </p:spTree>
    <p:extLst>
      <p:ext uri="{BB962C8B-B14F-4D97-AF65-F5344CB8AC3E}">
        <p14:creationId xmlns:p14="http://schemas.microsoft.com/office/powerpoint/2010/main" val="26160456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E074-06C2-F3F3-521E-62B3E19E252B}"/>
              </a:ext>
            </a:extLst>
          </p:cNvPr>
          <p:cNvSpPr>
            <a:spLocks noGrp="1"/>
          </p:cNvSpPr>
          <p:nvPr>
            <p:ph type="title"/>
          </p:nvPr>
        </p:nvSpPr>
        <p:spPr>
          <a:xfrm>
            <a:off x="540908" y="809433"/>
            <a:ext cx="10355689" cy="692122"/>
          </a:xfrm>
        </p:spPr>
        <p:txBody>
          <a:bodyPr/>
          <a:lstStyle/>
          <a:p>
            <a:pPr algn="r"/>
            <a:r>
              <a:rPr lang="fa-IR" dirty="0"/>
              <a:t>پاتوفیزیولوژی</a:t>
            </a:r>
            <a:endParaRPr lang="en-US" dirty="0"/>
          </a:p>
        </p:txBody>
      </p:sp>
      <p:sp>
        <p:nvSpPr>
          <p:cNvPr id="3" name="Content Placeholder 2">
            <a:extLst>
              <a:ext uri="{FF2B5EF4-FFF2-40B4-BE49-F238E27FC236}">
                <a16:creationId xmlns:a16="http://schemas.microsoft.com/office/drawing/2014/main" id="{8A3E7C6E-E7FD-BA14-B0B4-B91E73E0409F}"/>
              </a:ext>
            </a:extLst>
          </p:cNvPr>
          <p:cNvSpPr>
            <a:spLocks noGrp="1"/>
          </p:cNvSpPr>
          <p:nvPr>
            <p:ph idx="1"/>
          </p:nvPr>
        </p:nvSpPr>
        <p:spPr/>
        <p:txBody>
          <a:bodyPr/>
          <a:lstStyle/>
          <a:p>
            <a:pPr>
              <a:buFont typeface="Wingdings" panose="05000000000000000000" pitchFamily="2" charset="2"/>
              <a:buChar char="ü"/>
            </a:pPr>
            <a:r>
              <a:rPr lang="fa-IR" b="1" dirty="0"/>
              <a:t>منشا ایسکمیک و ثانویه به واسکولوپاتی عروق تغذیه کننده عصب</a:t>
            </a:r>
          </a:p>
          <a:p>
            <a:pPr>
              <a:buFont typeface="Wingdings" panose="05000000000000000000" pitchFamily="2" charset="2"/>
              <a:buChar char="ü"/>
            </a:pPr>
            <a:r>
              <a:rPr lang="fa-IR" b="1" dirty="0"/>
              <a:t>انفارکت های متعدد در تنه عصب</a:t>
            </a:r>
          </a:p>
          <a:p>
            <a:pPr>
              <a:buFont typeface="Wingdings" panose="05000000000000000000" pitchFamily="2" charset="2"/>
              <a:buChar char="ü"/>
            </a:pPr>
            <a:r>
              <a:rPr lang="fa-IR" b="1" dirty="0"/>
              <a:t>از بین رفتن فیبر در سر تا سر طول عصب پریفرال(در نواحی دیستال - شدیدتر)</a:t>
            </a:r>
            <a:endParaRPr lang="en-US" b="1" dirty="0"/>
          </a:p>
        </p:txBody>
      </p:sp>
    </p:spTree>
    <p:extLst>
      <p:ext uri="{BB962C8B-B14F-4D97-AF65-F5344CB8AC3E}">
        <p14:creationId xmlns:p14="http://schemas.microsoft.com/office/powerpoint/2010/main" val="19367405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A3D5-0FA8-F175-9745-78DF4AD930D1}"/>
              </a:ext>
            </a:extLst>
          </p:cNvPr>
          <p:cNvSpPr>
            <a:spLocks noGrp="1"/>
          </p:cNvSpPr>
          <p:nvPr>
            <p:ph type="title"/>
          </p:nvPr>
        </p:nvSpPr>
        <p:spPr>
          <a:xfrm>
            <a:off x="540908" y="844268"/>
            <a:ext cx="10355689" cy="692122"/>
          </a:xfrm>
        </p:spPr>
        <p:txBody>
          <a:bodyPr>
            <a:normAutofit/>
          </a:bodyPr>
          <a:lstStyle/>
          <a:p>
            <a:pPr algn="r"/>
            <a:r>
              <a:rPr lang="fa-IR" dirty="0"/>
              <a:t>علل بیوکمیکال دخیل در نوروپاتی دیابتی</a:t>
            </a:r>
            <a:endParaRPr lang="en-US" dirty="0"/>
          </a:p>
        </p:txBody>
      </p:sp>
      <p:sp>
        <p:nvSpPr>
          <p:cNvPr id="3" name="Content Placeholder 2">
            <a:extLst>
              <a:ext uri="{FF2B5EF4-FFF2-40B4-BE49-F238E27FC236}">
                <a16:creationId xmlns:a16="http://schemas.microsoft.com/office/drawing/2014/main" id="{172BFC26-FA2A-5397-9DD7-63123DA0EE11}"/>
              </a:ext>
            </a:extLst>
          </p:cNvPr>
          <p:cNvSpPr>
            <a:spLocks noGrp="1"/>
          </p:cNvSpPr>
          <p:nvPr>
            <p:ph idx="1"/>
          </p:nvPr>
        </p:nvSpPr>
        <p:spPr/>
        <p:txBody>
          <a:bodyPr/>
          <a:lstStyle/>
          <a:p>
            <a:pPr marL="0" indent="0" algn="r">
              <a:buNone/>
            </a:pPr>
            <a:r>
              <a:rPr lang="fa-IR" dirty="0"/>
              <a:t>1- هیپرگلیسمی پایدار</a:t>
            </a:r>
          </a:p>
          <a:p>
            <a:pPr marL="0" indent="0" algn="r">
              <a:buNone/>
            </a:pPr>
            <a:r>
              <a:rPr lang="fa-IR" dirty="0"/>
              <a:t>2-کاهش آلدوز ردکتاز و افزایش پلیول ها (به ویژه سوربیتول)</a:t>
            </a:r>
          </a:p>
          <a:p>
            <a:pPr marL="0" indent="0" algn="r">
              <a:buNone/>
            </a:pPr>
            <a:r>
              <a:rPr lang="fa-IR" dirty="0"/>
              <a:t>3- کاهش در فاکتور های تروفیک (فاکتور رشد عصب - فاکتوررشد اندوتلیال عروقی و اریتروپویتین) </a:t>
            </a:r>
          </a:p>
          <a:p>
            <a:pPr marL="0" indent="0" algn="r">
              <a:buNone/>
            </a:pPr>
            <a:endParaRPr lang="en-US" dirty="0"/>
          </a:p>
        </p:txBody>
      </p:sp>
    </p:spTree>
    <p:extLst>
      <p:ext uri="{BB962C8B-B14F-4D97-AF65-F5344CB8AC3E}">
        <p14:creationId xmlns:p14="http://schemas.microsoft.com/office/powerpoint/2010/main" val="6470408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828675"/>
            <a:ext cx="10355689" cy="692122"/>
          </a:xfrm>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10137362" cy="3947017"/>
          </a:xfrm>
        </p:spPr>
        <p:txBody>
          <a:bodyPr>
            <a:noAutofit/>
          </a:bodyPr>
          <a:lstStyle/>
          <a:p>
            <a:pPr rtl="0">
              <a:buNone/>
            </a:pPr>
            <a:r>
              <a:rPr b="0" dirty="0" err="1"/>
              <a:t>اعصاب</a:t>
            </a:r>
            <a:r>
              <a:rPr b="0" dirty="0"/>
              <a:t> </a:t>
            </a:r>
            <a:r>
              <a:rPr b="0" dirty="0" err="1"/>
              <a:t>برای</a:t>
            </a:r>
            <a:r>
              <a:rPr b="0" dirty="0"/>
              <a:t> </a:t>
            </a:r>
            <a:r>
              <a:rPr b="0" dirty="0" err="1"/>
              <a:t>عملکرد</a:t>
            </a:r>
            <a:r>
              <a:rPr b="0" dirty="0"/>
              <a:t> </a:t>
            </a:r>
            <a:r>
              <a:rPr b="0" dirty="0" err="1"/>
              <a:t>بدن</a:t>
            </a:r>
            <a:r>
              <a:rPr b="0" dirty="0"/>
              <a:t> </a:t>
            </a:r>
            <a:r>
              <a:rPr b="0" dirty="0" err="1"/>
              <a:t>ضروری</a:t>
            </a:r>
            <a:r>
              <a:rPr b="0" dirty="0"/>
              <a:t> </a:t>
            </a:r>
            <a:r>
              <a:rPr b="0" dirty="0" err="1" smtClean="0"/>
              <a:t>هستند</a:t>
            </a:r>
            <a:r>
              <a:rPr lang="fa-IR" dirty="0" smtClean="0"/>
              <a:t>.</a:t>
            </a:r>
            <a:r>
              <a:rPr b="0" dirty="0" smtClean="0"/>
              <a:t> </a:t>
            </a:r>
            <a:r>
              <a:rPr b="0" dirty="0" err="1"/>
              <a:t>آنها</a:t>
            </a:r>
            <a:r>
              <a:rPr b="0" dirty="0"/>
              <a:t> </a:t>
            </a:r>
            <a:r>
              <a:rPr b="0" dirty="0" err="1"/>
              <a:t>امکان</a:t>
            </a:r>
            <a:r>
              <a:rPr b="0" dirty="0"/>
              <a:t> </a:t>
            </a:r>
            <a:r>
              <a:rPr b="0" dirty="0" err="1"/>
              <a:t>حرکت</a:t>
            </a:r>
            <a:r>
              <a:rPr b="0" dirty="0"/>
              <a:t> </a:t>
            </a:r>
            <a:r>
              <a:rPr b="0" dirty="0" err="1"/>
              <a:t>را</a:t>
            </a:r>
            <a:r>
              <a:rPr b="0" dirty="0"/>
              <a:t> </a:t>
            </a:r>
            <a:r>
              <a:rPr b="0" dirty="0" err="1"/>
              <a:t>به</a:t>
            </a:r>
            <a:r>
              <a:rPr b="0" dirty="0"/>
              <a:t> </a:t>
            </a:r>
            <a:r>
              <a:rPr b="0" dirty="0" err="1"/>
              <a:t>افراد</a:t>
            </a:r>
            <a:r>
              <a:rPr b="0" dirty="0"/>
              <a:t> </a:t>
            </a:r>
            <a:r>
              <a:rPr b="0" dirty="0" err="1"/>
              <a:t>میدهند</a:t>
            </a:r>
            <a:r>
              <a:rPr b="0" dirty="0"/>
              <a:t>، </a:t>
            </a:r>
            <a:r>
              <a:rPr b="0" dirty="0" err="1"/>
              <a:t>پیام</a:t>
            </a:r>
            <a:r>
              <a:rPr b="0" dirty="0"/>
              <a:t> </a:t>
            </a:r>
            <a:r>
              <a:rPr b="0" dirty="0" err="1"/>
              <a:t>هایی</a:t>
            </a:r>
            <a:r>
              <a:rPr b="0" dirty="0"/>
              <a:t> </a:t>
            </a:r>
            <a:r>
              <a:rPr b="0" dirty="0" err="1"/>
              <a:t>را</a:t>
            </a:r>
            <a:r>
              <a:rPr b="0" dirty="0"/>
              <a:t> </a:t>
            </a:r>
            <a:r>
              <a:rPr b="0" dirty="0" err="1"/>
              <a:t>درباره</a:t>
            </a:r>
            <a:r>
              <a:rPr b="0" dirty="0"/>
              <a:t> </a:t>
            </a:r>
            <a:r>
              <a:rPr lang="fa-IR" b="0" dirty="0" smtClean="0"/>
              <a:t>انواع حس ها </a:t>
            </a:r>
            <a:r>
              <a:rPr b="0" dirty="0" err="1" smtClean="0"/>
              <a:t>ارسال</a:t>
            </a:r>
            <a:r>
              <a:rPr b="0" dirty="0" smtClean="0"/>
              <a:t> </a:t>
            </a:r>
            <a:r>
              <a:rPr b="0" dirty="0" err="1"/>
              <a:t>می‌کنند</a:t>
            </a:r>
            <a:r>
              <a:rPr b="0" dirty="0"/>
              <a:t> و </a:t>
            </a:r>
            <a:r>
              <a:rPr b="0" dirty="0" err="1"/>
              <a:t>عملکردهای</a:t>
            </a:r>
            <a:r>
              <a:rPr b="0" dirty="0"/>
              <a:t> </a:t>
            </a:r>
            <a:r>
              <a:rPr b="0" dirty="0" err="1"/>
              <a:t>خودکار</a:t>
            </a:r>
            <a:r>
              <a:rPr b="0" dirty="0"/>
              <a:t> </a:t>
            </a:r>
            <a:r>
              <a:rPr b="0" dirty="0" err="1"/>
              <a:t>مانند</a:t>
            </a:r>
            <a:r>
              <a:rPr b="0" dirty="0"/>
              <a:t> </a:t>
            </a:r>
            <a:r>
              <a:rPr b="0" dirty="0" err="1"/>
              <a:t>تنفس</a:t>
            </a:r>
            <a:r>
              <a:rPr b="0" dirty="0"/>
              <a:t> </a:t>
            </a:r>
            <a:r>
              <a:rPr b="0" dirty="0" err="1"/>
              <a:t>را</a:t>
            </a:r>
            <a:r>
              <a:rPr b="0" dirty="0"/>
              <a:t> </a:t>
            </a:r>
            <a:r>
              <a:rPr b="0" dirty="0" err="1"/>
              <a:t>کنترل</a:t>
            </a:r>
            <a:r>
              <a:rPr b="0" dirty="0"/>
              <a:t> </a:t>
            </a:r>
            <a:r>
              <a:rPr b="0" dirty="0" err="1"/>
              <a:t>می</a:t>
            </a:r>
            <a:r>
              <a:rPr b="0" dirty="0"/>
              <a:t> </a:t>
            </a:r>
            <a:r>
              <a:rPr b="0" dirty="0" err="1"/>
              <a:t>کنند</a:t>
            </a:r>
            <a:r>
              <a:rPr b="0" dirty="0"/>
              <a:t>.</a:t>
            </a:r>
          </a:p>
          <a:p>
            <a:pPr rtl="0">
              <a:buNone/>
            </a:pPr>
            <a:r>
              <a:rPr b="0" dirty="0" err="1"/>
              <a:t>این</a:t>
            </a:r>
            <a:r>
              <a:rPr b="0" dirty="0"/>
              <a:t> </a:t>
            </a:r>
            <a:r>
              <a:rPr b="0" dirty="0" err="1"/>
              <a:t>بیماری</a:t>
            </a:r>
            <a:r>
              <a:rPr b="0" dirty="0"/>
              <a:t> </a:t>
            </a:r>
            <a:r>
              <a:rPr b="0" dirty="0" err="1"/>
              <a:t>چندین</a:t>
            </a:r>
            <a:r>
              <a:rPr b="0" dirty="0"/>
              <a:t> </a:t>
            </a:r>
            <a:r>
              <a:rPr b="0" dirty="0" err="1"/>
              <a:t>نوع</a:t>
            </a:r>
            <a:r>
              <a:rPr b="0" dirty="0"/>
              <a:t> </a:t>
            </a:r>
            <a:r>
              <a:rPr b="0" dirty="0" err="1"/>
              <a:t>دارد</a:t>
            </a:r>
            <a:r>
              <a:rPr b="0" dirty="0"/>
              <a:t>. </a:t>
            </a:r>
            <a:r>
              <a:rPr b="0" dirty="0" err="1"/>
              <a:t>بعضی</a:t>
            </a:r>
            <a:r>
              <a:rPr b="0" dirty="0"/>
              <a:t> </a:t>
            </a:r>
            <a:r>
              <a:rPr b="0" dirty="0" err="1"/>
              <a:t>از</a:t>
            </a:r>
            <a:r>
              <a:rPr b="0" dirty="0"/>
              <a:t> </a:t>
            </a:r>
            <a:r>
              <a:rPr b="0" dirty="0" err="1"/>
              <a:t>آنها</a:t>
            </a:r>
            <a:r>
              <a:rPr b="0" dirty="0"/>
              <a:t> </a:t>
            </a:r>
            <a:r>
              <a:rPr b="0" dirty="0" err="1"/>
              <a:t>اعصاب</a:t>
            </a:r>
            <a:r>
              <a:rPr b="0" dirty="0"/>
              <a:t> </a:t>
            </a:r>
            <a:r>
              <a:rPr b="0" dirty="0" err="1"/>
              <a:t>محیطی</a:t>
            </a:r>
            <a:r>
              <a:rPr b="0" dirty="0"/>
              <a:t> </a:t>
            </a:r>
            <a:r>
              <a:rPr b="0" dirty="0" err="1"/>
              <a:t>را</a:t>
            </a:r>
            <a:r>
              <a:rPr b="0" dirty="0"/>
              <a:t> </a:t>
            </a:r>
            <a:r>
              <a:rPr b="0" dirty="0" err="1"/>
              <a:t>درگیر</a:t>
            </a:r>
            <a:r>
              <a:rPr b="0" dirty="0"/>
              <a:t> </a:t>
            </a:r>
            <a:r>
              <a:rPr b="0" dirty="0" err="1"/>
              <a:t>می</a:t>
            </a:r>
            <a:r>
              <a:rPr b="0" dirty="0"/>
              <a:t> </a:t>
            </a:r>
            <a:r>
              <a:rPr b="0" dirty="0" err="1"/>
              <a:t>کنند</a:t>
            </a:r>
            <a:r>
              <a:rPr b="0" dirty="0"/>
              <a:t>، </a:t>
            </a:r>
            <a:r>
              <a:rPr b="0" dirty="0" err="1"/>
              <a:t>در</a:t>
            </a:r>
            <a:r>
              <a:rPr b="0" dirty="0"/>
              <a:t> </a:t>
            </a:r>
            <a:r>
              <a:rPr b="0" dirty="0" err="1"/>
              <a:t>حالی</a:t>
            </a:r>
            <a:r>
              <a:rPr b="0" dirty="0"/>
              <a:t> </a:t>
            </a:r>
            <a:r>
              <a:rPr b="0" dirty="0" err="1"/>
              <a:t>که</a:t>
            </a:r>
            <a:r>
              <a:rPr b="0" dirty="0"/>
              <a:t> </a:t>
            </a:r>
            <a:r>
              <a:rPr b="0" dirty="0" err="1"/>
              <a:t>بعضی</a:t>
            </a:r>
            <a:r>
              <a:rPr b="0" dirty="0"/>
              <a:t> </a:t>
            </a:r>
            <a:r>
              <a:rPr b="0" dirty="0" err="1"/>
              <a:t>دیگر</a:t>
            </a:r>
            <a:r>
              <a:rPr b="0" dirty="0"/>
              <a:t> </a:t>
            </a:r>
            <a:r>
              <a:rPr b="0" dirty="0" err="1" smtClean="0"/>
              <a:t>به</a:t>
            </a:r>
            <a:r>
              <a:rPr b="0" dirty="0" smtClean="0"/>
              <a:t> </a:t>
            </a:r>
            <a:r>
              <a:rPr b="0" dirty="0" err="1" smtClean="0"/>
              <a:t>اعصابی</a:t>
            </a:r>
            <a:r>
              <a:rPr b="0" dirty="0" smtClean="0"/>
              <a:t> </a:t>
            </a:r>
            <a:r>
              <a:rPr b="0" dirty="0" err="1"/>
              <a:t>که</a:t>
            </a:r>
            <a:r>
              <a:rPr b="0" dirty="0"/>
              <a:t> </a:t>
            </a:r>
            <a:r>
              <a:rPr b="0" dirty="0" err="1"/>
              <a:t>ارگان</a:t>
            </a:r>
            <a:r>
              <a:rPr b="0" dirty="0"/>
              <a:t> </a:t>
            </a:r>
            <a:r>
              <a:rPr b="0" dirty="0" err="1"/>
              <a:t>های</a:t>
            </a:r>
            <a:r>
              <a:rPr b="0" dirty="0"/>
              <a:t> </a:t>
            </a:r>
            <a:r>
              <a:rPr b="0" dirty="0" err="1"/>
              <a:t>داخلی</a:t>
            </a:r>
            <a:r>
              <a:rPr b="0" dirty="0"/>
              <a:t> </a:t>
            </a:r>
            <a:r>
              <a:rPr b="0" dirty="0" err="1"/>
              <a:t>مانند</a:t>
            </a:r>
            <a:r>
              <a:rPr b="0" dirty="0"/>
              <a:t> </a:t>
            </a:r>
            <a:r>
              <a:rPr b="0" dirty="0" err="1"/>
              <a:t>قلب</a:t>
            </a:r>
            <a:r>
              <a:rPr b="0" dirty="0"/>
              <a:t>، </a:t>
            </a:r>
            <a:r>
              <a:rPr b="0" dirty="0" err="1"/>
              <a:t>مثانه</a:t>
            </a:r>
            <a:r>
              <a:rPr b="0" dirty="0"/>
              <a:t> و </a:t>
            </a:r>
            <a:r>
              <a:rPr b="0" dirty="0" err="1"/>
              <a:t>معده</a:t>
            </a:r>
            <a:r>
              <a:rPr b="0" dirty="0"/>
              <a:t> و </a:t>
            </a:r>
            <a:r>
              <a:rPr b="0" dirty="0" err="1"/>
              <a:t>روده</a:t>
            </a:r>
            <a:r>
              <a:rPr b="0" dirty="0"/>
              <a:t> </a:t>
            </a:r>
            <a:r>
              <a:rPr b="0" dirty="0" err="1"/>
              <a:t>را</a:t>
            </a:r>
            <a:r>
              <a:rPr b="0" dirty="0"/>
              <a:t> </a:t>
            </a:r>
            <a:r>
              <a:rPr b="0" dirty="0" err="1"/>
              <a:t>عصب</a:t>
            </a:r>
            <a:r>
              <a:rPr b="0" dirty="0"/>
              <a:t> </a:t>
            </a:r>
            <a:r>
              <a:rPr b="0" dirty="0" err="1"/>
              <a:t>دهی</a:t>
            </a:r>
            <a:r>
              <a:rPr b="0" dirty="0"/>
              <a:t> </a:t>
            </a:r>
            <a:r>
              <a:rPr b="0" dirty="0" err="1"/>
              <a:t>می</a:t>
            </a:r>
            <a:r>
              <a:rPr b="0" dirty="0"/>
              <a:t> </a:t>
            </a:r>
            <a:r>
              <a:rPr b="0" dirty="0" err="1"/>
              <a:t>کنند</a:t>
            </a:r>
            <a:r>
              <a:rPr b="0" dirty="0"/>
              <a:t> </a:t>
            </a:r>
            <a:r>
              <a:rPr b="0" dirty="0" err="1"/>
              <a:t>آسیب</a:t>
            </a:r>
            <a:r>
              <a:rPr b="0" dirty="0"/>
              <a:t> </a:t>
            </a:r>
            <a:r>
              <a:rPr b="0" dirty="0" err="1"/>
              <a:t>میزنند</a:t>
            </a:r>
            <a:r>
              <a:rPr b="0" dirty="0"/>
              <a:t>.</a:t>
            </a:r>
          </a:p>
        </p:txBody>
      </p:sp>
      <p:sp>
        <p:nvSpPr>
          <p:cNvPr id="5" name="Slide Number Placeholder 4"/>
          <p:cNvSpPr>
            <a:spLocks noGrp="1"/>
          </p:cNvSpPr>
          <p:nvPr>
            <p:ph type="sldNum" sz="quarter" idx="12"/>
          </p:nvPr>
        </p:nvSpPr>
        <p:spPr/>
        <p:txBody>
          <a:bodyPr/>
          <a:lstStyle/>
          <a:p>
            <a:fld id="{5100E06C-03F2-4DE0-BF43-424EF00CC793}" type="slidenum">
              <a:rPr lang="en-US" smtClean="0"/>
              <a:t>4</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 عکس برداری ها</a:t>
            </a:r>
            <a:endParaRPr lang="en-US"/>
          </a:p>
        </p:txBody>
      </p:sp>
      <p:sp>
        <p:nvSpPr>
          <p:cNvPr id="3" name="Content Placeholder 2"/>
          <p:cNvSpPr>
            <a:spLocks noGrp="1"/>
          </p:cNvSpPr>
          <p:nvPr>
            <p:ph idx="1"/>
          </p:nvPr>
        </p:nvSpPr>
        <p:spPr/>
        <p:txBody>
          <a:bodyPr>
            <a:normAutofit/>
          </a:bodyPr>
          <a:lstStyle/>
          <a:p>
            <a:pPr>
              <a:buNone/>
            </a:pPr>
            <a:r>
              <a:rPr lang="en-US" b="0" smtClean="0"/>
              <a:t> تمام علائم نوروپاتی محیطی قابل مشاهده نیستند اما افراد باید از وجود هرگونه زخم بر روی پا مطلع باشند.</a:t>
            </a:r>
          </a:p>
        </p:txBody>
      </p:sp>
      <p:sp>
        <p:nvSpPr>
          <p:cNvPr id="5" name="Slide Number Placeholder 4"/>
          <p:cNvSpPr>
            <a:spLocks noGrp="1"/>
          </p:cNvSpPr>
          <p:nvPr>
            <p:ph type="sldNum" sz="quarter" idx="12"/>
          </p:nvPr>
        </p:nvSpPr>
        <p:spPr/>
        <p:txBody>
          <a:bodyPr/>
          <a:lstStyle/>
          <a:p>
            <a:fld id="{5100E06C-03F2-4DE0-BF43-424EF00CC793}" type="slidenum">
              <a:rPr lang="en-US" smtClean="0"/>
              <a:t>40</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 تشخیص</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smtClean="0"/>
              <a:t> پزشک یک معاینه از پا انجام خواهد داد و شاید فشار خون را اندازه‌گیری کند.</a:t>
            </a:r>
          </a:p>
          <a:p>
            <a:pPr>
              <a:buNone/>
            </a:pPr>
            <a:r>
              <a:rPr b="0"/>
              <a:t> پزشک یک معاینه فیزیکی و یک معاینه از پا انجام خواهد داد تا موارد زیر را بررسی کند:</a:t>
            </a:r>
          </a:p>
        </p:txBody>
      </p:sp>
      <p:sp>
        <p:nvSpPr>
          <p:cNvPr id="5" name="Slide Number Placeholder 4"/>
          <p:cNvSpPr>
            <a:spLocks noGrp="1"/>
          </p:cNvSpPr>
          <p:nvPr>
            <p:ph type="sldNum" sz="quarter" idx="12"/>
          </p:nvPr>
        </p:nvSpPr>
        <p:spPr/>
        <p:txBody>
          <a:bodyPr/>
          <a:lstStyle/>
          <a:p>
            <a:fld id="{5100E06C-03F2-4DE0-BF43-424EF00CC793}" type="slidenum">
              <a:rPr lang="en-US" smtClean="0"/>
              <a:t>41</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Char char="•"/>
            </a:pPr>
            <a:r>
              <a:rPr lang="en-US" b="0" smtClean="0"/>
              <a:t> رفلکس های قوزک پا</a:t>
            </a:r>
          </a:p>
          <a:p>
            <a:pPr>
              <a:buChar char="•"/>
            </a:pPr>
            <a:r>
              <a:rPr b="0"/>
              <a:t> فقدان حساسیت</a:t>
            </a:r>
          </a:p>
          <a:p>
            <a:pPr>
              <a:buChar char="•"/>
            </a:pPr>
            <a:r>
              <a:rPr b="0"/>
              <a:t> تغییرات در بافت پوست</a:t>
            </a:r>
          </a:p>
          <a:p>
            <a:pPr>
              <a:buChar char="•"/>
            </a:pPr>
            <a:r>
              <a:rPr b="0"/>
              <a:t> تغییراتی در رنگ پوست</a:t>
            </a:r>
          </a:p>
        </p:txBody>
      </p:sp>
      <p:sp>
        <p:nvSpPr>
          <p:cNvPr id="5" name="Slide Number Placeholder 4"/>
          <p:cNvSpPr>
            <a:spLocks noGrp="1"/>
          </p:cNvSpPr>
          <p:nvPr>
            <p:ph type="sldNum" sz="quarter" idx="12"/>
          </p:nvPr>
        </p:nvSpPr>
        <p:spPr/>
        <p:txBody>
          <a:bodyPr/>
          <a:lstStyle/>
          <a:p>
            <a:fld id="{5100E06C-03F2-4DE0-BF43-424EF00CC793}" type="slidenum">
              <a:rPr lang="en-US" smtClean="0"/>
              <a:t>42</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smtClean="0"/>
              <a:t>آزمایش های دیگر ممکن است شامل یک بررسی از فشارخون و نوسانات ضربان قلب باشد.</a:t>
            </a:r>
          </a:p>
          <a:p>
            <a:pPr>
              <a:buNone/>
            </a:pPr>
            <a:r>
              <a:rPr b="0"/>
              <a:t>اگر پزشک مشکوک به نوروپاتی دیابتی باشد احتمالاً بعضی آزمایش‌های تشخیصی مانند موارد زیر را انجام خواهد داد:</a:t>
            </a:r>
          </a:p>
          <a:p>
            <a:pPr>
              <a:buNone/>
            </a:pPr>
            <a:r>
              <a:rPr b="0"/>
              <a:t>  یک الکترومیوگرام یا نوار عصب و عضله که فعالیت الکتریکی در ماهیچه ها را ثبت میکند.</a:t>
            </a:r>
          </a:p>
        </p:txBody>
      </p:sp>
      <p:sp>
        <p:nvSpPr>
          <p:cNvPr id="5" name="Slide Number Placeholder 4"/>
          <p:cNvSpPr>
            <a:spLocks noGrp="1"/>
          </p:cNvSpPr>
          <p:nvPr>
            <p:ph type="sldNum" sz="quarter" idx="12"/>
          </p:nvPr>
        </p:nvSpPr>
        <p:spPr/>
        <p:txBody>
          <a:bodyPr/>
          <a:lstStyle/>
          <a:p>
            <a:fld id="{5100E06C-03F2-4DE0-BF43-424EF00CC793}" type="slidenum">
              <a:rPr lang="en-US" smtClean="0"/>
              <a:t>43</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rmAutofit/>
          </a:bodyPr>
          <a:lstStyle/>
          <a:p>
            <a:pPr>
              <a:buNone/>
            </a:pPr>
            <a:r>
              <a:rPr b="0" dirty="0" err="1"/>
              <a:t>یک</a:t>
            </a:r>
            <a:r>
              <a:rPr b="0" dirty="0"/>
              <a:t> </a:t>
            </a:r>
            <a:r>
              <a:rPr b="0" dirty="0" err="1"/>
              <a:t>آزمایش</a:t>
            </a:r>
            <a:r>
              <a:rPr b="0" dirty="0"/>
              <a:t> </a:t>
            </a:r>
            <a:r>
              <a:rPr b="0" dirty="0" smtClean="0"/>
              <a:t>س</a:t>
            </a:r>
            <a:r>
              <a:rPr lang="fa-IR" b="0" dirty="0" smtClean="0"/>
              <a:t>ر</a:t>
            </a:r>
            <a:r>
              <a:rPr b="0" dirty="0" err="1" smtClean="0"/>
              <a:t>عت</a:t>
            </a:r>
            <a:r>
              <a:rPr b="0" dirty="0" smtClean="0"/>
              <a:t> </a:t>
            </a:r>
            <a:r>
              <a:rPr b="0" dirty="0" err="1"/>
              <a:t>هدایت</a:t>
            </a:r>
            <a:r>
              <a:rPr b="0" dirty="0"/>
              <a:t> </a:t>
            </a:r>
            <a:r>
              <a:rPr b="0" dirty="0" err="1" smtClean="0"/>
              <a:t>عصبی</a:t>
            </a:r>
            <a:r>
              <a:rPr b="0" dirty="0" smtClean="0"/>
              <a:t>(NCV</a:t>
            </a:r>
            <a:r>
              <a:rPr b="0" dirty="0"/>
              <a:t>) </a:t>
            </a:r>
            <a:r>
              <a:rPr lang="fa-IR" b="0" dirty="0" smtClean="0"/>
              <a:t> </a:t>
            </a:r>
            <a:r>
              <a:rPr b="0" dirty="0" err="1" smtClean="0"/>
              <a:t>که</a:t>
            </a:r>
            <a:r>
              <a:rPr b="0" dirty="0" smtClean="0"/>
              <a:t> </a:t>
            </a:r>
            <a:r>
              <a:rPr b="0" dirty="0" err="1"/>
              <a:t>سرعتی</a:t>
            </a:r>
            <a:r>
              <a:rPr b="0" dirty="0"/>
              <a:t> </a:t>
            </a:r>
            <a:r>
              <a:rPr b="0" dirty="0" err="1"/>
              <a:t>که</a:t>
            </a:r>
            <a:r>
              <a:rPr b="0" dirty="0"/>
              <a:t> </a:t>
            </a:r>
            <a:r>
              <a:rPr b="0" dirty="0" err="1"/>
              <a:t>سیگنال‌ها</a:t>
            </a:r>
            <a:r>
              <a:rPr b="0" dirty="0"/>
              <a:t> </a:t>
            </a:r>
            <a:r>
              <a:rPr b="0" dirty="0" err="1"/>
              <a:t>از</a:t>
            </a:r>
            <a:r>
              <a:rPr b="0" dirty="0"/>
              <a:t> </a:t>
            </a:r>
            <a:r>
              <a:rPr b="0" dirty="0" err="1"/>
              <a:t>طریق</a:t>
            </a:r>
            <a:r>
              <a:rPr b="0" dirty="0"/>
              <a:t> </a:t>
            </a:r>
            <a:r>
              <a:rPr b="0" dirty="0" err="1"/>
              <a:t>عصبها</a:t>
            </a:r>
            <a:r>
              <a:rPr b="0" dirty="0"/>
              <a:t> </a:t>
            </a:r>
            <a:r>
              <a:rPr b="0" dirty="0" err="1"/>
              <a:t>ارسال</a:t>
            </a:r>
            <a:r>
              <a:rPr b="0" dirty="0"/>
              <a:t> </a:t>
            </a:r>
            <a:r>
              <a:rPr b="0" dirty="0" err="1"/>
              <a:t>می</a:t>
            </a:r>
            <a:r>
              <a:rPr b="0" dirty="0"/>
              <a:t> </a:t>
            </a:r>
            <a:r>
              <a:rPr b="0" dirty="0" err="1"/>
              <a:t>شوند</a:t>
            </a:r>
            <a:r>
              <a:rPr b="0" dirty="0"/>
              <a:t> </a:t>
            </a:r>
            <a:r>
              <a:rPr b="0" dirty="0" err="1"/>
              <a:t>را</a:t>
            </a:r>
            <a:r>
              <a:rPr b="0" dirty="0"/>
              <a:t> </a:t>
            </a:r>
            <a:r>
              <a:rPr b="0" dirty="0" err="1"/>
              <a:t>ثبت</a:t>
            </a:r>
            <a:r>
              <a:rPr b="0" dirty="0"/>
              <a:t> </a:t>
            </a:r>
            <a:r>
              <a:rPr b="0" dirty="0" err="1"/>
              <a:t>می‌کند</a:t>
            </a:r>
            <a:r>
              <a:rPr b="0" dirty="0"/>
              <a:t>.</a:t>
            </a:r>
          </a:p>
        </p:txBody>
      </p:sp>
      <p:sp>
        <p:nvSpPr>
          <p:cNvPr id="5" name="Slide Number Placeholder 4"/>
          <p:cNvSpPr>
            <a:spLocks noGrp="1"/>
          </p:cNvSpPr>
          <p:nvPr>
            <p:ph type="sldNum" sz="quarter" idx="12"/>
          </p:nvPr>
        </p:nvSpPr>
        <p:spPr/>
        <p:txBody>
          <a:bodyPr/>
          <a:lstStyle/>
          <a:p>
            <a:fld id="{5100E06C-03F2-4DE0-BF43-424EF00CC793}" type="slidenum">
              <a:rPr lang="en-US" smtClean="0"/>
              <a:t>44</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درمان 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smtClean="0"/>
              <a:t>اکثر انواع نوروپاتی دیابتی به مرور زمان بدتر می شوند.</a:t>
            </a:r>
          </a:p>
          <a:p>
            <a:pPr>
              <a:buNone/>
            </a:pPr>
            <a:r>
              <a:rPr b="0"/>
              <a:t>اولین قدم برای افراد مبتلا به هر نوع نوروپاتی دیابتی این است که قند خونشان را به دامنه هدفی که پزشک مشخص کرده است برساند و فشار خون بالا و کلسترول را کنترل کنند.</a:t>
            </a:r>
          </a:p>
          <a:p>
            <a:pPr>
              <a:buNone/>
            </a:pPr>
            <a:r>
              <a:rPr b="0"/>
              <a:t>کنترل قند خون خطر نوروپاتی دیابتی را به حداقل می رساند.</a:t>
            </a:r>
          </a:p>
          <a:p>
            <a:pPr>
              <a:buNone/>
            </a:pPr>
            <a:r>
              <a:rPr b="0"/>
              <a:t>بخش کلیدی درمان بر کاهش درد و کنترل بعضی از علائم متمرکز است.</a:t>
            </a:r>
          </a:p>
        </p:txBody>
      </p:sp>
      <p:sp>
        <p:nvSpPr>
          <p:cNvPr id="5" name="Slide Number Placeholder 4"/>
          <p:cNvSpPr>
            <a:spLocks noGrp="1"/>
          </p:cNvSpPr>
          <p:nvPr>
            <p:ph type="sldNum" sz="quarter" idx="12"/>
          </p:nvPr>
        </p:nvSpPr>
        <p:spPr/>
        <p:txBody>
          <a:bodyPr/>
          <a:lstStyle/>
          <a:p>
            <a:fld id="{5100E06C-03F2-4DE0-BF43-424EF00CC793}" type="slidenum">
              <a:rPr lang="en-US" smtClean="0"/>
              <a:t>45</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87C92-84C5-EC17-BC62-9C83003D61FF}"/>
              </a:ext>
            </a:extLst>
          </p:cNvPr>
          <p:cNvSpPr>
            <a:spLocks noGrp="1"/>
          </p:cNvSpPr>
          <p:nvPr>
            <p:ph type="title"/>
          </p:nvPr>
        </p:nvSpPr>
        <p:spPr>
          <a:xfrm>
            <a:off x="540908" y="774599"/>
            <a:ext cx="10355689" cy="692122"/>
          </a:xfrm>
        </p:spPr>
        <p:txBody>
          <a:bodyPr/>
          <a:lstStyle/>
          <a:p>
            <a:pPr algn="r"/>
            <a:r>
              <a:rPr lang="fa-IR" dirty="0"/>
              <a:t>درمان:</a:t>
            </a:r>
            <a:endParaRPr lang="en-US" dirty="0"/>
          </a:p>
        </p:txBody>
      </p:sp>
      <p:sp>
        <p:nvSpPr>
          <p:cNvPr id="3" name="Content Placeholder 2">
            <a:extLst>
              <a:ext uri="{FF2B5EF4-FFF2-40B4-BE49-F238E27FC236}">
                <a16:creationId xmlns:a16="http://schemas.microsoft.com/office/drawing/2014/main" id="{FAD3043E-1B03-C014-2621-3CDD26F71F73}"/>
              </a:ext>
            </a:extLst>
          </p:cNvPr>
          <p:cNvSpPr>
            <a:spLocks noGrp="1"/>
          </p:cNvSpPr>
          <p:nvPr>
            <p:ph idx="1"/>
          </p:nvPr>
        </p:nvSpPr>
        <p:spPr/>
        <p:txBody>
          <a:bodyPr/>
          <a:lstStyle/>
          <a:p>
            <a:pPr algn="r">
              <a:buFont typeface="Wingdings" panose="05000000000000000000" pitchFamily="2" charset="2"/>
              <a:buChar char="ü"/>
            </a:pPr>
            <a:r>
              <a:rPr lang="fa-IR" dirty="0"/>
              <a:t>تنها درمان پیشگیری کننده حفظ قند خون در محدوده تقریبا نرمال می باشد</a:t>
            </a:r>
          </a:p>
          <a:p>
            <a:pPr algn="r">
              <a:buFont typeface="Wingdings" panose="05000000000000000000" pitchFamily="2" charset="2"/>
              <a:buChar char="ü"/>
            </a:pPr>
            <a:r>
              <a:rPr lang="fa-IR" dirty="0"/>
              <a:t>مشاهده ارتباط بین آسیب عصب پریفرال و تنظیم نامناسب دیابت </a:t>
            </a:r>
          </a:p>
          <a:p>
            <a:pPr algn="r">
              <a:buFont typeface="Wingdings" panose="05000000000000000000" pitchFamily="2" charset="2"/>
              <a:buChar char="ü"/>
            </a:pPr>
            <a:r>
              <a:rPr lang="fa-IR" dirty="0"/>
              <a:t>مطالعات : تجویز اینتراماسکولار (فاکتور رشد اندوتلیال عروقی)-اثر مفیدی بر روی هدایت عصبی و تغییرات هیستولوژیک آسیب عصب در اندام ها دارد.</a:t>
            </a:r>
          </a:p>
          <a:p>
            <a:pPr algn="r">
              <a:buFont typeface="Wingdings" panose="05000000000000000000" pitchFamily="2" charset="2"/>
              <a:buChar char="ü"/>
            </a:pPr>
            <a:r>
              <a:rPr lang="fa-IR" dirty="0"/>
              <a:t>تجویز فاکتور رشد عصب اثر مشابهی داشته است</a:t>
            </a:r>
            <a:endParaRPr lang="en-US" dirty="0"/>
          </a:p>
        </p:txBody>
      </p:sp>
    </p:spTree>
    <p:extLst>
      <p:ext uri="{BB962C8B-B14F-4D97-AF65-F5344CB8AC3E}">
        <p14:creationId xmlns:p14="http://schemas.microsoft.com/office/powerpoint/2010/main" val="21481164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517F-5295-536A-0A46-88CAC30409BF}"/>
              </a:ext>
            </a:extLst>
          </p:cNvPr>
          <p:cNvSpPr>
            <a:spLocks noGrp="1"/>
          </p:cNvSpPr>
          <p:nvPr>
            <p:ph type="title"/>
          </p:nvPr>
        </p:nvSpPr>
        <p:spPr>
          <a:xfrm>
            <a:off x="540908" y="748936"/>
            <a:ext cx="10355689" cy="883247"/>
          </a:xfrm>
        </p:spPr>
        <p:txBody>
          <a:bodyPr>
            <a:normAutofit/>
          </a:bodyPr>
          <a:lstStyle/>
          <a:p>
            <a:r>
              <a:rPr lang="fa-IR" dirty="0"/>
              <a:t>دارو درمانی در پارستزی دیستال اندام </a:t>
            </a:r>
            <a:r>
              <a:rPr lang="fa-IR" dirty="0" smtClean="0"/>
              <a:t>ها</a:t>
            </a:r>
            <a:endParaRPr lang="en-US" dirty="0"/>
          </a:p>
        </p:txBody>
      </p:sp>
      <p:sp>
        <p:nvSpPr>
          <p:cNvPr id="3" name="Content Placeholder 2">
            <a:extLst>
              <a:ext uri="{FF2B5EF4-FFF2-40B4-BE49-F238E27FC236}">
                <a16:creationId xmlns:a16="http://schemas.microsoft.com/office/drawing/2014/main" id="{04355399-9017-C1C1-D014-DCEEBAB01AE8}"/>
              </a:ext>
            </a:extLst>
          </p:cNvPr>
          <p:cNvSpPr>
            <a:spLocks noGrp="1"/>
          </p:cNvSpPr>
          <p:nvPr>
            <p:ph idx="1"/>
          </p:nvPr>
        </p:nvSpPr>
        <p:spPr/>
        <p:txBody>
          <a:bodyPr>
            <a:normAutofit fontScale="77500" lnSpcReduction="20000"/>
          </a:bodyPr>
          <a:lstStyle/>
          <a:p>
            <a:pPr>
              <a:buFont typeface="Wingdings" panose="05000000000000000000" pitchFamily="2" charset="2"/>
              <a:buChar char="ü"/>
            </a:pPr>
            <a:r>
              <a:rPr lang="fa-IR" b="1" dirty="0"/>
              <a:t>آمی تریپتیلین و سایر ضد افسردگی های سه حلقه ای</a:t>
            </a:r>
          </a:p>
          <a:p>
            <a:pPr>
              <a:buFont typeface="Wingdings" panose="05000000000000000000" pitchFamily="2" charset="2"/>
              <a:buChar char="ü"/>
            </a:pPr>
            <a:r>
              <a:rPr lang="fa-IR" b="1" dirty="0"/>
              <a:t>نسل جدید آنتی دپرسانت ها ( دولوکستین)</a:t>
            </a:r>
          </a:p>
          <a:p>
            <a:pPr>
              <a:buFont typeface="Wingdings" panose="05000000000000000000" pitchFamily="2" charset="2"/>
              <a:buChar char="ü"/>
            </a:pPr>
            <a:r>
              <a:rPr lang="fa-IR" b="1" dirty="0"/>
              <a:t>داروهای ضد تشنج: پره گابالین – گاباپنتین - کاربامازپین</a:t>
            </a:r>
          </a:p>
          <a:p>
            <a:pPr>
              <a:buFont typeface="Wingdings" panose="05000000000000000000" pitchFamily="2" charset="2"/>
              <a:buChar char="ü"/>
            </a:pPr>
            <a:r>
              <a:rPr lang="fa-IR" b="1" dirty="0"/>
              <a:t>کرم های موضعی لیدوکائین و کاپسائیسین</a:t>
            </a:r>
          </a:p>
          <a:p>
            <a:pPr>
              <a:buFont typeface="Wingdings" panose="05000000000000000000" pitchFamily="2" charset="2"/>
              <a:buChar char="ü"/>
            </a:pPr>
            <a:r>
              <a:rPr lang="fa-IR" b="1" dirty="0"/>
              <a:t>بلوک عصب</a:t>
            </a:r>
          </a:p>
          <a:p>
            <a:pPr>
              <a:buFont typeface="Wingdings" panose="05000000000000000000" pitchFamily="2" charset="2"/>
              <a:buChar char="ü"/>
            </a:pPr>
            <a:r>
              <a:rPr lang="fa-IR" b="1" dirty="0"/>
              <a:t>تزریق اپیدورال</a:t>
            </a:r>
          </a:p>
          <a:p>
            <a:pPr>
              <a:buFont typeface="Wingdings" panose="05000000000000000000" pitchFamily="2" charset="2"/>
              <a:buChar char="ü"/>
            </a:pPr>
            <a:r>
              <a:rPr lang="fa-IR" b="1" dirty="0"/>
              <a:t>درمان جراحی درموارد گیر افتادگی عصب </a:t>
            </a:r>
            <a:endParaRPr lang="en-US" b="1" dirty="0"/>
          </a:p>
        </p:txBody>
      </p:sp>
    </p:spTree>
    <p:extLst>
      <p:ext uri="{BB962C8B-B14F-4D97-AF65-F5344CB8AC3E}">
        <p14:creationId xmlns:p14="http://schemas.microsoft.com/office/powerpoint/2010/main" val="78290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درمان 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b="0"/>
              <a:t> بعضی داروهای خاص و انواع فیزیوتراپی می‌توانند به کنترل درد ناشی از نوروپاتی دیابتی کمک کنند.</a:t>
            </a:r>
          </a:p>
          <a:p>
            <a:pPr>
              <a:buNone/>
            </a:pPr>
            <a:r>
              <a:rPr b="0"/>
              <a:t>اما نمی توانند اعصاب را ترمیم کنند.</a:t>
            </a:r>
          </a:p>
          <a:p>
            <a:pPr>
              <a:buNone/>
            </a:pPr>
            <a:r>
              <a:rPr b="0"/>
              <a:t>افراد همچنین باید سیگار کشیدن را کنار بگذارند یا ترک کنند و مصرف الکل شان را قطع کنند یا تا حداکثر یک بار نوشیدن در روز برای زنان و دوبار برای مردان محدود کنند.</a:t>
            </a:r>
          </a:p>
        </p:txBody>
      </p:sp>
      <p:sp>
        <p:nvSpPr>
          <p:cNvPr id="5" name="Slide Number Placeholder 4"/>
          <p:cNvSpPr>
            <a:spLocks noGrp="1"/>
          </p:cNvSpPr>
          <p:nvPr>
            <p:ph type="sldNum" sz="quarter" idx="12"/>
          </p:nvPr>
        </p:nvSpPr>
        <p:spPr/>
        <p:txBody>
          <a:bodyPr/>
          <a:lstStyle/>
          <a:p>
            <a:fld id="{5100E06C-03F2-4DE0-BF43-424EF00CC793}" type="slidenum">
              <a:rPr lang="en-US" smtClean="0"/>
              <a:t>48</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 داروها</a:t>
            </a:r>
            <a:endParaRPr lang="en-US"/>
          </a:p>
        </p:txBody>
      </p:sp>
      <p:sp>
        <p:nvSpPr>
          <p:cNvPr id="3" name="Content Placeholder 2"/>
          <p:cNvSpPr>
            <a:spLocks noGrp="1"/>
          </p:cNvSpPr>
          <p:nvPr>
            <p:ph idx="1"/>
          </p:nvPr>
        </p:nvSpPr>
        <p:spPr/>
        <p:txBody>
          <a:bodyPr>
            <a:normAutofit/>
          </a:bodyPr>
          <a:lstStyle/>
          <a:p>
            <a:pPr>
              <a:buNone/>
            </a:pPr>
            <a:r>
              <a:rPr lang="en-US" b="0" smtClean="0"/>
              <a:t> داروهایی که می توانند درد را کنترل کنند شامل موارد زیر هستند:</a:t>
            </a:r>
          </a:p>
        </p:txBody>
      </p:sp>
      <p:sp>
        <p:nvSpPr>
          <p:cNvPr id="5" name="Slide Number Placeholder 4"/>
          <p:cNvSpPr>
            <a:spLocks noGrp="1"/>
          </p:cNvSpPr>
          <p:nvPr>
            <p:ph type="sldNum" sz="quarter" idx="12"/>
          </p:nvPr>
        </p:nvSpPr>
        <p:spPr/>
        <p:txBody>
          <a:bodyPr/>
          <a:lstStyle/>
          <a:p>
            <a:fld id="{5100E06C-03F2-4DE0-BF43-424EF00CC793}" type="slidenum">
              <a:rPr lang="en-US" smtClean="0"/>
              <a:t>49</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0" smtClean="0"/>
              <a:t>انواع نوروپاتی دیابتی</a:t>
            </a:r>
            <a:endParaRPr lang="en-US"/>
          </a:p>
        </p:txBody>
      </p:sp>
      <p:sp>
        <p:nvSpPr>
          <p:cNvPr id="4" name="Content Placeholder 3"/>
          <p:cNvSpPr>
            <a:spLocks noGrp="1"/>
          </p:cNvSpPr>
          <p:nvPr>
            <p:ph sz="half" idx="2"/>
          </p:nvPr>
        </p:nvSpPr>
        <p:spPr>
          <a:xfrm>
            <a:off x="6448652" y="2386593"/>
            <a:ext cx="4955243" cy="3668984"/>
          </a:xfrm>
        </p:spPr>
        <p:txBody>
          <a:bodyPr>
            <a:noAutofit/>
          </a:bodyPr>
          <a:lstStyle/>
          <a:p>
            <a:pPr>
              <a:buNone/>
            </a:pPr>
            <a:r>
              <a:rPr lang="en-US" b="0" smtClean="0"/>
              <a:t> نوروپاتی محیطی می‌تواند منجر به از دست رفتن حس در پاها شود.</a:t>
            </a:r>
            <a:endParaRPr lang="en-US" b="1">
              <a:solidFill>
                <a:srgbClr val="C00000"/>
              </a:solidFill>
            </a:endParaRPr>
          </a:p>
          <a:p>
            <a:pPr>
              <a:buNone/>
            </a:pPr>
            <a:r>
              <a:rPr b="0"/>
              <a:t> چهار نوع اصلی نوروپاتی وجود دارد که می توانند بر سیستم عصبی تاثیر بگذارند، شامل:</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Char char="•"/>
            </a:pPr>
            <a:r>
              <a:rPr lang="en-US" b="0" smtClean="0"/>
              <a:t> داروهای ضد تشنج</a:t>
            </a:r>
          </a:p>
          <a:p>
            <a:pPr>
              <a:buChar char="•"/>
            </a:pPr>
            <a:r>
              <a:rPr b="0"/>
              <a:t> داروهای ضد افسردگی سه حلقه ای</a:t>
            </a:r>
          </a:p>
          <a:p>
            <a:pPr>
              <a:buChar char="•"/>
            </a:pPr>
            <a:r>
              <a:rPr b="0"/>
              <a:t>داروها ی مسکن  مخدر و غیر مخدر</a:t>
            </a:r>
          </a:p>
        </p:txBody>
      </p:sp>
      <p:sp>
        <p:nvSpPr>
          <p:cNvPr id="5" name="Slide Number Placeholder 4"/>
          <p:cNvSpPr>
            <a:spLocks noGrp="1"/>
          </p:cNvSpPr>
          <p:nvPr>
            <p:ph type="sldNum" sz="quarter" idx="12"/>
          </p:nvPr>
        </p:nvSpPr>
        <p:spPr/>
        <p:txBody>
          <a:bodyPr/>
          <a:lstStyle/>
          <a:p>
            <a:fld id="{5100E06C-03F2-4DE0-BF43-424EF00CC793}" type="slidenum">
              <a:rPr lang="en-US" smtClean="0"/>
              <a:t>50</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smtClean="0"/>
              <a:t>مصرف مخدرها می تواند منجر به وابستگی شود. بنابراین پزشکان باید پایین ترین دوز ممکن را تجویز کنند.</a:t>
            </a:r>
          </a:p>
          <a:p>
            <a:pPr>
              <a:buNone/>
            </a:pPr>
            <a:r>
              <a:rPr b="0"/>
              <a:t>این امکان نیز وجود دارد که فرد مبتلا به نوروپاتی دیابتی برای کنترل علائم دردناک دیگر نوروپاتی از انواع دیگر داروهای ضدافسردگی مانند بازدارنده‌ های نوراپینفرین – سروتونین دیابتی استفاده کند.</a:t>
            </a:r>
          </a:p>
        </p:txBody>
      </p:sp>
      <p:sp>
        <p:nvSpPr>
          <p:cNvPr id="5" name="Slide Number Placeholder 4"/>
          <p:cNvSpPr>
            <a:spLocks noGrp="1"/>
          </p:cNvSpPr>
          <p:nvPr>
            <p:ph type="sldNum" sz="quarter" idx="12"/>
          </p:nvPr>
        </p:nvSpPr>
        <p:spPr/>
        <p:txBody>
          <a:bodyPr/>
          <a:lstStyle/>
          <a:p>
            <a:fld id="{5100E06C-03F2-4DE0-BF43-424EF00CC793}" type="slidenum">
              <a:rPr lang="en-US" smtClean="0"/>
              <a:t>51</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نوروپاتی دیابتی</a:t>
            </a:r>
            <a:endParaRPr lang="en-US"/>
          </a:p>
        </p:txBody>
      </p:sp>
      <p:sp>
        <p:nvSpPr>
          <p:cNvPr id="3" name="Content Placeholder 2"/>
          <p:cNvSpPr>
            <a:spLocks noGrp="1"/>
          </p:cNvSpPr>
          <p:nvPr>
            <p:ph idx="1"/>
          </p:nvPr>
        </p:nvSpPr>
        <p:spPr>
          <a:xfrm>
            <a:off x="1202270" y="2021983"/>
            <a:ext cx="9694327" cy="3947017"/>
          </a:xfrm>
        </p:spPr>
        <p:txBody>
          <a:bodyPr>
            <a:normAutofit/>
          </a:bodyPr>
          <a:lstStyle/>
          <a:p>
            <a:pPr>
              <a:buNone/>
            </a:pPr>
            <a:r>
              <a:rPr b="0"/>
              <a:t>پمادهای موضعی و کرم های ترکیبی و بعضی مکمل ها مانند کپسایسین موضعی یا ALA نیز می توانند درد را تسکین دهند.</a:t>
            </a:r>
          </a:p>
        </p:txBody>
      </p:sp>
      <p:sp>
        <p:nvSpPr>
          <p:cNvPr id="5" name="Slide Number Placeholder 4"/>
          <p:cNvSpPr>
            <a:spLocks noGrp="1"/>
          </p:cNvSpPr>
          <p:nvPr>
            <p:ph type="sldNum" sz="quarter" idx="12"/>
          </p:nvPr>
        </p:nvSpPr>
        <p:spPr/>
        <p:txBody>
          <a:bodyPr/>
          <a:lstStyle/>
          <a:p>
            <a:fld id="{5100E06C-03F2-4DE0-BF43-424EF00CC793}" type="slidenum">
              <a:rPr lang="en-US" smtClean="0"/>
              <a:t>52</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فیزیوتراپی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smtClean="0"/>
              <a:t> فیزیوتراپی در صورتی که همراه با دارو استفاده شود می تواند به تسکین درد و کاهش خطر وابستگی به مواد مخدر کمک کند.</a:t>
            </a:r>
          </a:p>
          <a:p>
            <a:pPr>
              <a:buNone/>
            </a:pPr>
            <a:r>
              <a:rPr b="0"/>
              <a:t> همچنین می‌تواند در کاهش موارد زیر موثر باشد.</a:t>
            </a:r>
          </a:p>
        </p:txBody>
      </p:sp>
      <p:sp>
        <p:nvSpPr>
          <p:cNvPr id="5" name="Slide Number Placeholder 4"/>
          <p:cNvSpPr>
            <a:spLocks noGrp="1"/>
          </p:cNvSpPr>
          <p:nvPr>
            <p:ph type="sldNum" sz="quarter" idx="12"/>
          </p:nvPr>
        </p:nvSpPr>
        <p:spPr/>
        <p:txBody>
          <a:bodyPr/>
          <a:lstStyle/>
          <a:p>
            <a:fld id="{5100E06C-03F2-4DE0-BF43-424EF00CC793}" type="slidenum">
              <a:rPr lang="en-US" smtClean="0"/>
              <a:t>53</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0" smtClean="0"/>
              <a:t>نوروپاتی دیابتی</a:t>
            </a:r>
            <a:endParaRPr lang="en-US"/>
          </a:p>
        </p:txBody>
      </p:sp>
      <p:sp>
        <p:nvSpPr>
          <p:cNvPr id="4" name="Content Placeholder 3"/>
          <p:cNvSpPr>
            <a:spLocks noGrp="1"/>
          </p:cNvSpPr>
          <p:nvPr>
            <p:ph sz="half" idx="2"/>
          </p:nvPr>
        </p:nvSpPr>
        <p:spPr>
          <a:xfrm>
            <a:off x="6448652" y="2386593"/>
            <a:ext cx="4955243" cy="3668984"/>
          </a:xfrm>
        </p:spPr>
        <p:txBody>
          <a:bodyPr>
            <a:noAutofit/>
          </a:bodyPr>
          <a:lstStyle/>
          <a:p>
            <a:pPr>
              <a:buNone/>
            </a:pPr>
            <a:r>
              <a:rPr lang="en-US" b="0" smtClean="0"/>
              <a:t>تحریک الکتریکی عصب یک نوع فیزیوتراپی بدون درد است که حس سفتی را کاهش داده و موجب تسریع روند ترمیم زخم های پا میشود.</a:t>
            </a:r>
            <a:endParaRPr lang="en-US" b="1">
              <a:solidFill>
                <a:srgbClr val="C00000"/>
              </a:solidFill>
            </a:endParaRPr>
          </a:p>
          <a:p>
            <a:pPr>
              <a:buNone/>
            </a:pPr>
            <a:r>
              <a:rPr b="0"/>
              <a:t>آموزش نحوه گام برداری شامل بازآموزی نحوه راه رفتن است. این کار به پیشگیری و پایدارسازی عارضه های پا مانند زخم ها و جراحات کمک می کند.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0" smtClean="0"/>
              <a:t>نوروپاتی دیابتی</a:t>
            </a:r>
            <a:endParaRPr lang="en-US"/>
          </a:p>
        </p:txBody>
      </p:sp>
      <p:sp>
        <p:nvSpPr>
          <p:cNvPr id="4" name="Content Placeholder 3"/>
          <p:cNvSpPr>
            <a:spLocks noGrp="1"/>
          </p:cNvSpPr>
          <p:nvPr>
            <p:ph sz="half" idx="2"/>
          </p:nvPr>
        </p:nvSpPr>
        <p:spPr>
          <a:xfrm>
            <a:off x="6448652" y="2386593"/>
            <a:ext cx="4955243" cy="3668984"/>
          </a:xfrm>
        </p:spPr>
        <p:txBody>
          <a:bodyPr>
            <a:noAutofit/>
          </a:bodyPr>
          <a:lstStyle/>
          <a:p>
            <a:pPr>
              <a:buNone/>
            </a:pPr>
            <a:r>
              <a:rPr b="0"/>
              <a:t>اگر نوروپاتی دیابتی منجر به قطع عضو شده باشد برای افرادی که  پس از از دست دادن پاها از پروتز استفاده می کنند، این نوع بازآموزی فیزیکی ضروری است.</a:t>
            </a:r>
          </a:p>
          <a:p>
            <a:pPr>
              <a:buNone/>
            </a:pPr>
            <a:r>
              <a:rPr b="0"/>
              <a:t>یک فیزیوتراپیست خوب اطمینان حاصل می‌کند که ورزش های که برای افراد مبتلا به نوروپاتی دیابتی مشخص شده‌اند به پاهای احتمالا آسیب پذیر آنها صدمه نمی‌زنند.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0" smtClean="0"/>
              <a:t>نوروپاتی دیابتی</a:t>
            </a:r>
            <a:endParaRPr lang="en-US"/>
          </a:p>
        </p:txBody>
      </p:sp>
      <p:sp>
        <p:nvSpPr>
          <p:cNvPr id="4" name="Content Placeholder 3"/>
          <p:cNvSpPr>
            <a:spLocks noGrp="1"/>
          </p:cNvSpPr>
          <p:nvPr>
            <p:ph sz="half" idx="2"/>
          </p:nvPr>
        </p:nvSpPr>
        <p:spPr>
          <a:xfrm>
            <a:off x="6448652" y="2386593"/>
            <a:ext cx="4955243" cy="3668984"/>
          </a:xfrm>
        </p:spPr>
        <p:txBody>
          <a:bodyPr>
            <a:noAutofit/>
          </a:bodyPr>
          <a:lstStyle/>
          <a:p>
            <a:pPr>
              <a:buNone/>
            </a:pPr>
            <a:r>
              <a:rPr b="0"/>
              <a:t>درمان های دیگر شامل وسایلی هستند که فرد می تواند برای اینکه اندام های حساس یا دردناکش را از تماس با تخت خواب یا صندلی دور نگه دارد استفاده کند.</a:t>
            </a:r>
          </a:p>
          <a:p>
            <a:pPr>
              <a:buNone/>
            </a:pPr>
            <a:r>
              <a:rPr b="0"/>
              <a:t>کایروپراکتورها، ماساژ درمان ها یا پزشکان متخصص بیماریهای استخوان می تواند ماساژهای معمول یا درمان های دستی را برای کشش ماهیچه ها انجام دهد.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0" smtClean="0"/>
              <a:t>نوروپاتی دیابتی</a:t>
            </a:r>
            <a:endParaRPr lang="en-US"/>
          </a:p>
        </p:txBody>
      </p:sp>
      <p:sp>
        <p:nvSpPr>
          <p:cNvPr id="4" name="Content Placeholder 3"/>
          <p:cNvSpPr>
            <a:spLocks noGrp="1"/>
          </p:cNvSpPr>
          <p:nvPr>
            <p:ph sz="half" idx="2"/>
          </p:nvPr>
        </p:nvSpPr>
        <p:spPr>
          <a:xfrm>
            <a:off x="6448652" y="2386593"/>
            <a:ext cx="4955243" cy="3668984"/>
          </a:xfrm>
        </p:spPr>
        <p:txBody>
          <a:bodyPr>
            <a:noAutofit/>
          </a:bodyPr>
          <a:lstStyle/>
          <a:p>
            <a:pPr>
              <a:buNone/>
            </a:pPr>
            <a:r>
              <a:rPr b="0"/>
              <a:t>ماساژ می‌تواند مانع از انقباض و اسپاسم ماهیچه ها شود و از آتروفی عضلانی که می‌تواند به علت کمبود ذخیره خون ایجاد شود پیشگیری کند.</a:t>
            </a:r>
          </a:p>
          <a:p>
            <a:pPr>
              <a:buNone/>
            </a:pPr>
            <a:r>
              <a:rPr b="0"/>
              <a:t>ورزش‌های خاصی مانند شنا کردن یا ایروبیک برای ساختن ماهیچه وحفظ قدرت آنها مفید هستند و از بین رفتن توده ماهیچه ای را کاهش می دهند.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buNone/>
            </a:pPr>
            <a:r>
              <a:rPr lang="en-US" b="0" smtClean="0"/>
              <a:t>نوروپاتی دیابتی</a:t>
            </a:r>
            <a:endParaRPr lang="en-US"/>
          </a:p>
        </p:txBody>
      </p:sp>
      <p:sp>
        <p:nvSpPr>
          <p:cNvPr id="4" name="Content Placeholder 3"/>
          <p:cNvSpPr>
            <a:spLocks noGrp="1"/>
          </p:cNvSpPr>
          <p:nvPr>
            <p:ph sz="half" idx="2"/>
          </p:nvPr>
        </p:nvSpPr>
        <p:spPr>
          <a:xfrm>
            <a:off x="6448652" y="2386593"/>
            <a:ext cx="4955243" cy="3668984"/>
          </a:xfrm>
        </p:spPr>
        <p:txBody>
          <a:bodyPr>
            <a:noAutofit/>
          </a:bodyPr>
          <a:lstStyle/>
          <a:p>
            <a:pPr>
              <a:buNone/>
            </a:pPr>
            <a:r>
              <a:rPr b="0"/>
              <a:t>اولتراسوند درمانی نوع دیگری از فیزیوتراپی است که از امواج رادیویی با فرکانس های بالا برای تحریک بافت زیر پوست استفاده می کند.</a:t>
            </a:r>
          </a:p>
          <a:p>
            <a:pPr>
              <a:buNone/>
            </a:pPr>
            <a:r>
              <a:rPr b="0"/>
              <a:t>این کار می تواند حس پای برخی افراد را بازگرداند.</a:t>
            </a:r>
          </a:p>
        </p:txBody>
      </p:sp>
      <p:pic>
        <p:nvPicPr>
          <p:cNvPr id="9"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6989" y="1892423"/>
            <a:ext cx="5902422" cy="4794979"/>
          </a:xfrm>
        </p:spPr>
      </p:pic>
    </p:spTree>
    <p:extLst>
      <p:ext uri="{BB962C8B-B14F-4D97-AF65-F5344CB8AC3E}">
        <p14:creationId xmlns:p14="http://schemas.microsoft.com/office/powerpoint/2010/main" val="23346386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xmlns:p15="http://schemas.microsoft.com/office/powerpoint/2012/main">
      <p:transition spd="slow">
        <p:checker/>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عوارض جانبی 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smtClean="0"/>
              <a:t>نوروپاتی دیابتی می‌تواند در تعدادی از عارضه های پرخطر از تغییرات ضربان قلب گرفته تا اختلال بینایی دخیل باشد.</a:t>
            </a:r>
          </a:p>
          <a:p>
            <a:pPr>
              <a:buNone/>
            </a:pPr>
            <a:r>
              <a:rPr b="0"/>
              <a:t>از دست رفتن حس در پاها از جمله عارضه های جانبی احتمالی است.</a:t>
            </a:r>
          </a:p>
          <a:p>
            <a:pPr>
              <a:buNone/>
            </a:pPr>
            <a:r>
              <a:rPr b="0"/>
              <a:t>این عارضه جانبی می تواند عدم توانایی در حس بریدگی ها یا زخم ها را به دنبال داشته باشد که در نتیجه آن شاید عفونت ایجاد شود.</a:t>
            </a:r>
          </a:p>
        </p:txBody>
      </p:sp>
      <p:sp>
        <p:nvSpPr>
          <p:cNvPr id="5" name="Slide Number Placeholder 4"/>
          <p:cNvSpPr>
            <a:spLocks noGrp="1"/>
          </p:cNvSpPr>
          <p:nvPr>
            <p:ph type="sldNum" sz="quarter" idx="12"/>
          </p:nvPr>
        </p:nvSpPr>
        <p:spPr/>
        <p:txBody>
          <a:bodyPr/>
          <a:lstStyle/>
          <a:p>
            <a:fld id="{5100E06C-03F2-4DE0-BF43-424EF00CC793}" type="slidenum">
              <a:rPr lang="en-US" smtClean="0"/>
              <a:t>59</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10" y="765891"/>
            <a:ext cx="10355689" cy="692122"/>
          </a:xfrm>
        </p:spPr>
        <p:txBody>
          <a:bodyPr>
            <a:normAutofit/>
          </a:bodyPr>
          <a:lstStyle/>
          <a:p>
            <a:pPr>
              <a:buNone/>
            </a:pPr>
            <a:r>
              <a:rPr lang="en-US" b="0" smtClean="0"/>
              <a:t> نوروپاتی محیطی سیمیتریک</a:t>
            </a:r>
            <a:endParaRPr lang="en-US"/>
          </a:p>
        </p:txBody>
      </p:sp>
      <p:sp>
        <p:nvSpPr>
          <p:cNvPr id="3" name="Content Placeholder 2"/>
          <p:cNvSpPr>
            <a:spLocks noGrp="1"/>
          </p:cNvSpPr>
          <p:nvPr>
            <p:ph idx="1"/>
          </p:nvPr>
        </p:nvSpPr>
        <p:spPr>
          <a:xfrm>
            <a:off x="1202270" y="2021983"/>
            <a:ext cx="9694327" cy="1574657"/>
          </a:xfrm>
        </p:spPr>
        <p:txBody>
          <a:bodyPr>
            <a:normAutofit/>
          </a:bodyPr>
          <a:lstStyle/>
          <a:p>
            <a:pPr>
              <a:buNone/>
            </a:pPr>
            <a:r>
              <a:rPr lang="en-US" b="0" smtClean="0"/>
              <a:t> این نوع نوروپاتی به پاها و دست ها آسیب می زند. این نوع شایع ترین شکل نوروپاتی دیابتی است.</a:t>
            </a:r>
          </a:p>
        </p:txBody>
      </p:sp>
      <p:sp>
        <p:nvSpPr>
          <p:cNvPr id="5" name="Slide Number Placeholder 4"/>
          <p:cNvSpPr>
            <a:spLocks noGrp="1"/>
          </p:cNvSpPr>
          <p:nvPr>
            <p:ph type="sldNum" sz="quarter" idx="12"/>
          </p:nvPr>
        </p:nvSpPr>
        <p:spPr/>
        <p:txBody>
          <a:bodyPr/>
          <a:lstStyle/>
          <a:p>
            <a:fld id="{5100E06C-03F2-4DE0-BF43-424EF00CC793}" type="slidenum">
              <a:rPr lang="en-US" smtClean="0"/>
              <a:t>6</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عوارض جانبی 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b="0"/>
              <a:t>عدم درمان عفونت در دست یا پا می تواند منجر به نیاز به قطع عضو شود.</a:t>
            </a:r>
          </a:p>
          <a:p>
            <a:pPr>
              <a:buNone/>
            </a:pPr>
            <a:r>
              <a:rPr b="0"/>
              <a:t>احتمال عفونت های شدید مثانه و کلیه نیز وجود دارد که مشکلاتی را در سلامتی ایجاد میکنند.</a:t>
            </a:r>
          </a:p>
          <a:p>
            <a:pPr>
              <a:buNone/>
            </a:pPr>
            <a:r>
              <a:rPr b="0"/>
              <a:t>برای پیشگیری از این عوارض جانبی نوروپاتی محیطی دیابتی مراقبت خوب از پاها ضروری است.</a:t>
            </a:r>
          </a:p>
        </p:txBody>
      </p:sp>
      <p:sp>
        <p:nvSpPr>
          <p:cNvPr id="5" name="Slide Number Placeholder 4"/>
          <p:cNvSpPr>
            <a:spLocks noGrp="1"/>
          </p:cNvSpPr>
          <p:nvPr>
            <p:ph type="sldNum" sz="quarter" idx="12"/>
          </p:nvPr>
        </p:nvSpPr>
        <p:spPr/>
        <p:txBody>
          <a:bodyPr/>
          <a:lstStyle/>
          <a:p>
            <a:fld id="{5100E06C-03F2-4DE0-BF43-424EF00CC793}" type="slidenum">
              <a:rPr lang="en-US" smtClean="0"/>
              <a:t>60</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عوارض جانبی نوروپاتی دیابتی</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b="0"/>
              <a:t>افراد مبتلا به این عارضه باید هر روز پاهایشان را معاینه کنند تا مجروح و یا زخمی نشده باشد.</a:t>
            </a:r>
          </a:p>
          <a:p>
            <a:pPr>
              <a:buNone/>
            </a:pPr>
            <a:r>
              <a:rPr b="0"/>
              <a:t>سیگار کشیدن نیز خطر بروز مشکلات پا در افراد مبتلا به انواع خاصی از نوروپاتی دیابتی را افزایش می دهد.</a:t>
            </a:r>
          </a:p>
        </p:txBody>
      </p:sp>
      <p:sp>
        <p:nvSpPr>
          <p:cNvPr id="5" name="Slide Number Placeholder 4"/>
          <p:cNvSpPr>
            <a:spLocks noGrp="1"/>
          </p:cNvSpPr>
          <p:nvPr>
            <p:ph type="sldNum" sz="quarter" idx="12"/>
          </p:nvPr>
        </p:nvSpPr>
        <p:spPr/>
        <p:txBody>
          <a:bodyPr/>
          <a:lstStyle/>
          <a:p>
            <a:fld id="{5100E06C-03F2-4DE0-BF43-424EF00CC793}" type="slidenum">
              <a:rPr lang="en-US" smtClean="0"/>
              <a:t>61</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عوارض جانبی نوروپاتی دیابتی</a:t>
            </a:r>
            <a:endParaRPr lang="en-US"/>
          </a:p>
        </p:txBody>
      </p:sp>
      <p:sp>
        <p:nvSpPr>
          <p:cNvPr id="3" name="Content Placeholder 2"/>
          <p:cNvSpPr>
            <a:spLocks noGrp="1"/>
          </p:cNvSpPr>
          <p:nvPr>
            <p:ph idx="1"/>
          </p:nvPr>
        </p:nvSpPr>
        <p:spPr>
          <a:xfrm>
            <a:off x="1202270" y="2021983"/>
            <a:ext cx="9694327" cy="3947017"/>
          </a:xfrm>
        </p:spPr>
        <p:txBody>
          <a:bodyPr>
            <a:normAutofit/>
          </a:bodyPr>
          <a:lstStyle/>
          <a:p>
            <a:pPr>
              <a:buNone/>
            </a:pPr>
            <a:r>
              <a:rPr b="0"/>
              <a:t>یک پزشک پا می تواند به فرد در مراقبت مناسب از پا کمک کند و یک ارائه دهنده مراقبت های بهداشتی می تواند به فرد در مورد ترک سیگار توصیه‌هایی را ارائه دهد.</a:t>
            </a:r>
          </a:p>
        </p:txBody>
      </p:sp>
      <p:sp>
        <p:nvSpPr>
          <p:cNvPr id="5" name="Slide Number Placeholder 4"/>
          <p:cNvSpPr>
            <a:spLocks noGrp="1"/>
          </p:cNvSpPr>
          <p:nvPr>
            <p:ph type="sldNum" sz="quarter" idx="12"/>
          </p:nvPr>
        </p:nvSpPr>
        <p:spPr/>
        <p:txBody>
          <a:bodyPr/>
          <a:lstStyle/>
          <a:p>
            <a:fld id="{5100E06C-03F2-4DE0-BF43-424EF00CC793}" type="slidenum">
              <a:rPr lang="en-US" smtClean="0"/>
              <a:t>62</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 خلاصه</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lang="en-US" b="0" smtClean="0"/>
              <a:t> نوروپاتی دیابتی نوعی آسیب عصبی است که می تواند افراد مبتلا به دیابت را دچار کند.</a:t>
            </a:r>
          </a:p>
          <a:p>
            <a:pPr>
              <a:buNone/>
            </a:pPr>
            <a:r>
              <a:rPr b="0"/>
              <a:t> این بیماری ۴ نوع دارد: نوروپاتی اعصاب خودکار، محیطی، پروگزیمال و فوکال.</a:t>
            </a:r>
          </a:p>
          <a:p>
            <a:pPr>
              <a:buNone/>
            </a:pPr>
            <a:r>
              <a:rPr b="0"/>
              <a:t> هر کدام از آنها بر مجموعه متفاوتی از اعصاب تاثیر می گذارند و دامنه‌ی آسیب مختلفی دارند.</a:t>
            </a:r>
          </a:p>
          <a:p>
            <a:pPr>
              <a:buNone/>
            </a:pPr>
            <a:r>
              <a:rPr b="0"/>
              <a:t>نوروپاتی اعصاب خودکار به روندهای اتوماتیک بدن مانند گوارش آسیب می زند.</a:t>
            </a:r>
          </a:p>
        </p:txBody>
      </p:sp>
      <p:sp>
        <p:nvSpPr>
          <p:cNvPr id="5" name="Slide Number Placeholder 4"/>
          <p:cNvSpPr>
            <a:spLocks noGrp="1"/>
          </p:cNvSpPr>
          <p:nvPr>
            <p:ph type="sldNum" sz="quarter" idx="12"/>
          </p:nvPr>
        </p:nvSpPr>
        <p:spPr/>
        <p:txBody>
          <a:bodyPr/>
          <a:lstStyle/>
          <a:p>
            <a:fld id="{5100E06C-03F2-4DE0-BF43-424EF00CC793}" type="slidenum">
              <a:rPr lang="en-US" smtClean="0"/>
              <a:t>63</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 خلاصه</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b="0" dirty="0" err="1"/>
              <a:t>نوروپاتی</a:t>
            </a:r>
            <a:r>
              <a:rPr b="0" dirty="0"/>
              <a:t> </a:t>
            </a:r>
            <a:r>
              <a:rPr b="0" dirty="0" err="1"/>
              <a:t>محیطی</a:t>
            </a:r>
            <a:r>
              <a:rPr b="0" dirty="0"/>
              <a:t> </a:t>
            </a:r>
            <a:r>
              <a:rPr b="0" dirty="0" err="1"/>
              <a:t>به</a:t>
            </a:r>
            <a:r>
              <a:rPr b="0" dirty="0"/>
              <a:t> </a:t>
            </a:r>
            <a:r>
              <a:rPr b="0" dirty="0" err="1"/>
              <a:t>اعصاب</a:t>
            </a:r>
            <a:r>
              <a:rPr b="0" dirty="0"/>
              <a:t>  </a:t>
            </a:r>
            <a:r>
              <a:rPr b="0" dirty="0" err="1"/>
              <a:t>پاها</a:t>
            </a:r>
            <a:r>
              <a:rPr b="0" dirty="0"/>
              <a:t>، </a:t>
            </a:r>
            <a:r>
              <a:rPr b="0" dirty="0" err="1"/>
              <a:t>انگشتان</a:t>
            </a:r>
            <a:r>
              <a:rPr b="0" dirty="0"/>
              <a:t> </a:t>
            </a:r>
            <a:r>
              <a:rPr b="0" dirty="0" err="1"/>
              <a:t>پا</a:t>
            </a:r>
            <a:r>
              <a:rPr b="0" dirty="0"/>
              <a:t> </a:t>
            </a:r>
            <a:r>
              <a:rPr b="0" dirty="0" err="1"/>
              <a:t>وانگشتان</a:t>
            </a:r>
            <a:r>
              <a:rPr b="0" dirty="0"/>
              <a:t> </a:t>
            </a:r>
            <a:r>
              <a:rPr b="0" dirty="0" err="1"/>
              <a:t>دست</a:t>
            </a:r>
            <a:r>
              <a:rPr b="0" dirty="0"/>
              <a:t> </a:t>
            </a:r>
            <a:r>
              <a:rPr b="0" dirty="0" err="1"/>
              <a:t>آسیب</a:t>
            </a:r>
            <a:r>
              <a:rPr b="0" dirty="0"/>
              <a:t> </a:t>
            </a:r>
            <a:r>
              <a:rPr b="0" dirty="0" err="1"/>
              <a:t>میزند</a:t>
            </a:r>
            <a:r>
              <a:rPr b="0" dirty="0"/>
              <a:t>.</a:t>
            </a:r>
          </a:p>
          <a:p>
            <a:pPr>
              <a:buNone/>
            </a:pPr>
            <a:r>
              <a:rPr b="0" dirty="0" err="1"/>
              <a:t>روند</a:t>
            </a:r>
            <a:r>
              <a:rPr b="0" dirty="0"/>
              <a:t> </a:t>
            </a:r>
            <a:r>
              <a:rPr b="0" dirty="0" err="1"/>
              <a:t>تشخیص</a:t>
            </a:r>
            <a:r>
              <a:rPr b="0" dirty="0"/>
              <a:t> </a:t>
            </a:r>
            <a:r>
              <a:rPr b="0" dirty="0" err="1"/>
              <a:t>شامل</a:t>
            </a:r>
            <a:r>
              <a:rPr b="0" dirty="0"/>
              <a:t> </a:t>
            </a:r>
            <a:r>
              <a:rPr b="0" dirty="0" err="1"/>
              <a:t>انواع</a:t>
            </a:r>
            <a:r>
              <a:rPr b="0" dirty="0"/>
              <a:t> </a:t>
            </a:r>
            <a:r>
              <a:rPr b="0" dirty="0" err="1"/>
              <a:t>اسکن</a:t>
            </a:r>
            <a:r>
              <a:rPr b="0" dirty="0"/>
              <a:t> </a:t>
            </a:r>
            <a:r>
              <a:rPr b="0" dirty="0" err="1"/>
              <a:t>ها</a:t>
            </a:r>
            <a:r>
              <a:rPr b="0" dirty="0"/>
              <a:t> و </a:t>
            </a:r>
            <a:r>
              <a:rPr b="0" dirty="0" err="1"/>
              <a:t>تست</a:t>
            </a:r>
            <a:r>
              <a:rPr b="0" dirty="0"/>
              <a:t> </a:t>
            </a:r>
            <a:r>
              <a:rPr b="0" dirty="0" err="1"/>
              <a:t>هایی</a:t>
            </a:r>
            <a:r>
              <a:rPr b="0" dirty="0"/>
              <a:t> </a:t>
            </a:r>
            <a:r>
              <a:rPr b="0" dirty="0" err="1"/>
              <a:t>برای</a:t>
            </a:r>
            <a:r>
              <a:rPr b="0" dirty="0"/>
              <a:t> </a:t>
            </a:r>
            <a:r>
              <a:rPr b="0" dirty="0" err="1"/>
              <a:t>بررسی</a:t>
            </a:r>
            <a:r>
              <a:rPr b="0" dirty="0"/>
              <a:t> </a:t>
            </a:r>
            <a:r>
              <a:rPr b="0" dirty="0" err="1" smtClean="0"/>
              <a:t>رفلکس</a:t>
            </a:r>
            <a:r>
              <a:rPr b="0" dirty="0" smtClean="0"/>
              <a:t> </a:t>
            </a:r>
            <a:r>
              <a:rPr b="0" dirty="0" err="1"/>
              <a:t>قوزک</a:t>
            </a:r>
            <a:r>
              <a:rPr b="0" dirty="0"/>
              <a:t> </a:t>
            </a:r>
            <a:r>
              <a:rPr b="0" dirty="0" err="1"/>
              <a:t>پا</a:t>
            </a:r>
            <a:r>
              <a:rPr b="0" dirty="0"/>
              <a:t>، </a:t>
            </a:r>
            <a:r>
              <a:rPr b="0" dirty="0" err="1"/>
              <a:t>حساسیت</a:t>
            </a:r>
            <a:r>
              <a:rPr b="0" dirty="0"/>
              <a:t> و </a:t>
            </a:r>
            <a:r>
              <a:rPr b="0" dirty="0" err="1" smtClean="0"/>
              <a:t>بافت</a:t>
            </a:r>
            <a:r>
              <a:rPr b="0" dirty="0" smtClean="0"/>
              <a:t> </a:t>
            </a:r>
            <a:r>
              <a:rPr b="0" dirty="0" err="1"/>
              <a:t>پوست</a:t>
            </a:r>
            <a:r>
              <a:rPr b="0" dirty="0"/>
              <a:t> </a:t>
            </a:r>
            <a:r>
              <a:rPr b="0" dirty="0" err="1"/>
              <a:t>می</a:t>
            </a:r>
            <a:r>
              <a:rPr b="0" dirty="0"/>
              <a:t> </a:t>
            </a:r>
            <a:r>
              <a:rPr b="0" dirty="0" err="1"/>
              <a:t>باشد</a:t>
            </a:r>
            <a:r>
              <a:rPr b="0" dirty="0"/>
              <a:t>.</a:t>
            </a:r>
          </a:p>
          <a:p>
            <a:pPr>
              <a:buNone/>
            </a:pPr>
            <a:r>
              <a:rPr b="0" dirty="0"/>
              <a:t> </a:t>
            </a:r>
            <a:r>
              <a:rPr b="0" dirty="0" err="1"/>
              <a:t>درمان</a:t>
            </a:r>
            <a:r>
              <a:rPr b="0" dirty="0"/>
              <a:t> </a:t>
            </a:r>
            <a:r>
              <a:rPr b="0" dirty="0" err="1"/>
              <a:t>شامل</a:t>
            </a:r>
            <a:r>
              <a:rPr b="0" dirty="0"/>
              <a:t> </a:t>
            </a:r>
            <a:r>
              <a:rPr b="0" dirty="0" err="1"/>
              <a:t>چندین</a:t>
            </a:r>
            <a:r>
              <a:rPr b="0" dirty="0"/>
              <a:t> </a:t>
            </a:r>
            <a:r>
              <a:rPr b="0" dirty="0" err="1"/>
              <a:t>نوع</a:t>
            </a:r>
            <a:r>
              <a:rPr b="0" dirty="0"/>
              <a:t> </a:t>
            </a:r>
            <a:r>
              <a:rPr b="0" dirty="0" err="1"/>
              <a:t>فیزیوتراپی</a:t>
            </a:r>
            <a:r>
              <a:rPr b="0" dirty="0"/>
              <a:t> و </a:t>
            </a:r>
            <a:r>
              <a:rPr b="0" dirty="0" err="1"/>
              <a:t>دارو</a:t>
            </a:r>
            <a:r>
              <a:rPr b="0" dirty="0"/>
              <a:t> </a:t>
            </a:r>
            <a:r>
              <a:rPr b="0" dirty="0" err="1"/>
              <a:t>برای</a:t>
            </a:r>
            <a:r>
              <a:rPr b="0" dirty="0"/>
              <a:t> </a:t>
            </a:r>
            <a:r>
              <a:rPr b="0" dirty="0" err="1"/>
              <a:t>کنترل</a:t>
            </a:r>
            <a:r>
              <a:rPr b="0" dirty="0"/>
              <a:t> </a:t>
            </a:r>
            <a:r>
              <a:rPr b="0" dirty="0" err="1"/>
              <a:t>درد</a:t>
            </a:r>
            <a:r>
              <a:rPr b="0" dirty="0"/>
              <a:t> و </a:t>
            </a:r>
            <a:r>
              <a:rPr b="0" dirty="0" err="1"/>
              <a:t>هدایت</a:t>
            </a:r>
            <a:r>
              <a:rPr b="0" dirty="0"/>
              <a:t> </a:t>
            </a:r>
            <a:r>
              <a:rPr b="0" dirty="0" err="1"/>
              <a:t>عصبی</a:t>
            </a:r>
            <a:r>
              <a:rPr b="0" dirty="0"/>
              <a:t> </a:t>
            </a:r>
            <a:r>
              <a:rPr b="0" dirty="0" err="1"/>
              <a:t>است</a:t>
            </a:r>
            <a:r>
              <a:rPr b="0" dirty="0"/>
              <a:t>.</a:t>
            </a:r>
          </a:p>
        </p:txBody>
      </p:sp>
      <p:sp>
        <p:nvSpPr>
          <p:cNvPr id="5" name="Slide Number Placeholder 4"/>
          <p:cNvSpPr>
            <a:spLocks noGrp="1"/>
          </p:cNvSpPr>
          <p:nvPr>
            <p:ph type="sldNum" sz="quarter" idx="12"/>
          </p:nvPr>
        </p:nvSpPr>
        <p:spPr/>
        <p:txBody>
          <a:bodyPr/>
          <a:lstStyle/>
          <a:p>
            <a:fld id="{5100E06C-03F2-4DE0-BF43-424EF00CC793}" type="slidenum">
              <a:rPr lang="en-US" smtClean="0"/>
              <a:t>64</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 خلاصه</a:t>
            </a:r>
            <a:endParaRPr lang="en-US"/>
          </a:p>
        </p:txBody>
      </p:sp>
      <p:sp>
        <p:nvSpPr>
          <p:cNvPr id="3" name="Content Placeholder 2"/>
          <p:cNvSpPr>
            <a:spLocks noGrp="1"/>
          </p:cNvSpPr>
          <p:nvPr>
            <p:ph idx="1"/>
          </p:nvPr>
        </p:nvSpPr>
        <p:spPr>
          <a:xfrm>
            <a:off x="1202270" y="2021983"/>
            <a:ext cx="9694327" cy="3947017"/>
          </a:xfrm>
        </p:spPr>
        <p:txBody>
          <a:bodyPr>
            <a:noAutofit/>
          </a:bodyPr>
          <a:lstStyle/>
          <a:p>
            <a:pPr>
              <a:buNone/>
            </a:pPr>
            <a:r>
              <a:rPr b="0" dirty="0"/>
              <a:t> </a:t>
            </a:r>
            <a:r>
              <a:rPr b="0" dirty="0" err="1"/>
              <a:t>از</a:t>
            </a:r>
            <a:r>
              <a:rPr b="0" dirty="0"/>
              <a:t> </a:t>
            </a:r>
            <a:r>
              <a:rPr b="0" dirty="0" err="1"/>
              <a:t>آنجا</a:t>
            </a:r>
            <a:r>
              <a:rPr b="0" dirty="0"/>
              <a:t> </a:t>
            </a:r>
            <a:r>
              <a:rPr b="0" dirty="0" err="1"/>
              <a:t>که</a:t>
            </a:r>
            <a:r>
              <a:rPr b="0" dirty="0"/>
              <a:t> </a:t>
            </a:r>
            <a:r>
              <a:rPr b="0" dirty="0" err="1"/>
              <a:t>افراد</a:t>
            </a:r>
            <a:r>
              <a:rPr b="0" dirty="0"/>
              <a:t> </a:t>
            </a:r>
            <a:r>
              <a:rPr b="0" dirty="0" err="1"/>
              <a:t>مبتلا</a:t>
            </a:r>
            <a:r>
              <a:rPr b="0" dirty="0"/>
              <a:t> </a:t>
            </a:r>
            <a:r>
              <a:rPr b="0" dirty="0" err="1"/>
              <a:t>به</a:t>
            </a:r>
            <a:r>
              <a:rPr b="0" dirty="0"/>
              <a:t> </a:t>
            </a:r>
            <a:r>
              <a:rPr b="0" dirty="0" err="1"/>
              <a:t>نوروپاتی</a:t>
            </a:r>
            <a:r>
              <a:rPr b="0" dirty="0"/>
              <a:t> </a:t>
            </a:r>
            <a:r>
              <a:rPr b="0" dirty="0" err="1"/>
              <a:t>دیابتی</a:t>
            </a:r>
            <a:r>
              <a:rPr b="0" dirty="0"/>
              <a:t> </a:t>
            </a:r>
            <a:r>
              <a:rPr b="0" dirty="0" err="1"/>
              <a:t>معمولا</a:t>
            </a:r>
            <a:r>
              <a:rPr b="0" dirty="0"/>
              <a:t> </a:t>
            </a:r>
            <a:r>
              <a:rPr b="0" dirty="0" err="1"/>
              <a:t>جراحت‌های</a:t>
            </a:r>
            <a:r>
              <a:rPr b="0" dirty="0"/>
              <a:t> </a:t>
            </a:r>
            <a:r>
              <a:rPr b="0" dirty="0" err="1"/>
              <a:t>پا</a:t>
            </a:r>
            <a:r>
              <a:rPr b="0" dirty="0"/>
              <a:t> </a:t>
            </a:r>
            <a:r>
              <a:rPr b="0" dirty="0" err="1"/>
              <a:t>را</a:t>
            </a:r>
            <a:r>
              <a:rPr b="0" dirty="0"/>
              <a:t> </a:t>
            </a:r>
            <a:r>
              <a:rPr b="0" dirty="0" err="1"/>
              <a:t>احساس</a:t>
            </a:r>
            <a:r>
              <a:rPr b="0" dirty="0"/>
              <a:t> </a:t>
            </a:r>
            <a:r>
              <a:rPr b="0" dirty="0" err="1"/>
              <a:t>نمی</a:t>
            </a:r>
            <a:r>
              <a:rPr b="0" dirty="0"/>
              <a:t> </a:t>
            </a:r>
            <a:r>
              <a:rPr b="0" dirty="0" err="1"/>
              <a:t>کنند</a:t>
            </a:r>
            <a:r>
              <a:rPr b="0" dirty="0"/>
              <a:t>، </a:t>
            </a:r>
            <a:r>
              <a:rPr b="0" dirty="0" err="1"/>
              <a:t>چک</a:t>
            </a:r>
            <a:r>
              <a:rPr b="0" dirty="0"/>
              <a:t> </a:t>
            </a:r>
            <a:r>
              <a:rPr b="0" dirty="0" err="1"/>
              <a:t>کردن</a:t>
            </a:r>
            <a:r>
              <a:rPr b="0" dirty="0"/>
              <a:t> </a:t>
            </a:r>
            <a:r>
              <a:rPr b="0" dirty="0" err="1"/>
              <a:t>منظم</a:t>
            </a:r>
            <a:r>
              <a:rPr b="0" dirty="0"/>
              <a:t> </a:t>
            </a:r>
            <a:r>
              <a:rPr b="0" dirty="0" err="1"/>
              <a:t>پا</a:t>
            </a:r>
            <a:r>
              <a:rPr b="0" dirty="0"/>
              <a:t> </a:t>
            </a:r>
            <a:r>
              <a:rPr b="0" dirty="0" err="1"/>
              <a:t>برای</a:t>
            </a:r>
            <a:r>
              <a:rPr b="0" dirty="0"/>
              <a:t> </a:t>
            </a:r>
            <a:r>
              <a:rPr b="0" dirty="0" err="1"/>
              <a:t>پیشگیری</a:t>
            </a:r>
            <a:r>
              <a:rPr b="0" dirty="0"/>
              <a:t> </a:t>
            </a:r>
            <a:r>
              <a:rPr b="0" dirty="0" err="1"/>
              <a:t>از</a:t>
            </a:r>
            <a:r>
              <a:rPr b="0" dirty="0"/>
              <a:t> </a:t>
            </a:r>
            <a:r>
              <a:rPr b="0" dirty="0" err="1"/>
              <a:t>عفونت‌های</a:t>
            </a:r>
            <a:r>
              <a:rPr b="0" dirty="0"/>
              <a:t> </a:t>
            </a:r>
            <a:r>
              <a:rPr b="0" dirty="0" err="1"/>
              <a:t>تشخیص</a:t>
            </a:r>
            <a:r>
              <a:rPr b="0" dirty="0"/>
              <a:t> </a:t>
            </a:r>
            <a:r>
              <a:rPr b="0" dirty="0" err="1"/>
              <a:t>داده</a:t>
            </a:r>
            <a:r>
              <a:rPr b="0" dirty="0"/>
              <a:t> </a:t>
            </a:r>
            <a:r>
              <a:rPr b="0" dirty="0" err="1"/>
              <a:t>نشده</a:t>
            </a:r>
            <a:r>
              <a:rPr b="0" dirty="0"/>
              <a:t> و </a:t>
            </a:r>
            <a:r>
              <a:rPr b="0" dirty="0" err="1"/>
              <a:t>در</a:t>
            </a:r>
            <a:r>
              <a:rPr b="0" dirty="0"/>
              <a:t> </a:t>
            </a:r>
            <a:r>
              <a:rPr b="0" dirty="0" err="1"/>
              <a:t>نتیجه</a:t>
            </a:r>
            <a:r>
              <a:rPr b="0" dirty="0"/>
              <a:t> </a:t>
            </a:r>
            <a:r>
              <a:rPr b="0" dirty="0" err="1"/>
              <a:t>قطع</a:t>
            </a:r>
            <a:r>
              <a:rPr b="0" dirty="0"/>
              <a:t> </a:t>
            </a:r>
            <a:r>
              <a:rPr b="0" dirty="0" err="1"/>
              <a:t>احتمالی</a:t>
            </a:r>
            <a:r>
              <a:rPr b="0" dirty="0"/>
              <a:t> </a:t>
            </a:r>
            <a:r>
              <a:rPr b="0" dirty="0" err="1"/>
              <a:t>عضو</a:t>
            </a:r>
            <a:r>
              <a:rPr b="0" dirty="0"/>
              <a:t> </a:t>
            </a:r>
            <a:r>
              <a:rPr b="0" dirty="0" err="1"/>
              <a:t>ضروری</a:t>
            </a:r>
            <a:r>
              <a:rPr b="0" dirty="0"/>
              <a:t> </a:t>
            </a:r>
            <a:r>
              <a:rPr b="0" dirty="0" err="1"/>
              <a:t>است</a:t>
            </a:r>
            <a:r>
              <a:rPr b="0" dirty="0"/>
              <a:t>.</a:t>
            </a:r>
          </a:p>
          <a:p>
            <a:pPr>
              <a:buNone/>
            </a:pPr>
            <a:r>
              <a:rPr b="0" dirty="0"/>
              <a:t> </a:t>
            </a:r>
            <a:r>
              <a:rPr b="0" dirty="0" err="1"/>
              <a:t>بهترین</a:t>
            </a:r>
            <a:r>
              <a:rPr b="0" dirty="0"/>
              <a:t> </a:t>
            </a:r>
            <a:r>
              <a:rPr b="0" dirty="0" err="1"/>
              <a:t>راه</a:t>
            </a:r>
            <a:r>
              <a:rPr b="0" dirty="0"/>
              <a:t> </a:t>
            </a:r>
            <a:r>
              <a:rPr b="0" dirty="0" err="1"/>
              <a:t>برای</a:t>
            </a:r>
            <a:r>
              <a:rPr b="0" dirty="0"/>
              <a:t> </a:t>
            </a:r>
            <a:r>
              <a:rPr b="0" dirty="0" err="1"/>
              <a:t>به</a:t>
            </a:r>
            <a:r>
              <a:rPr b="0" dirty="0"/>
              <a:t> </a:t>
            </a:r>
            <a:r>
              <a:rPr b="0" dirty="0" err="1"/>
              <a:t>حداقل</a:t>
            </a:r>
            <a:r>
              <a:rPr b="0" dirty="0"/>
              <a:t> </a:t>
            </a:r>
            <a:r>
              <a:rPr b="0" dirty="0" err="1"/>
              <a:t>رساندن</a:t>
            </a:r>
            <a:r>
              <a:rPr b="0" dirty="0"/>
              <a:t> </a:t>
            </a:r>
            <a:r>
              <a:rPr b="0" dirty="0" err="1"/>
              <a:t>نوروپاتی</a:t>
            </a:r>
            <a:r>
              <a:rPr b="0" dirty="0"/>
              <a:t> </a:t>
            </a:r>
            <a:r>
              <a:rPr b="0" dirty="0" err="1"/>
              <a:t>دیابتی</a:t>
            </a:r>
            <a:r>
              <a:rPr b="0" dirty="0"/>
              <a:t> </a:t>
            </a:r>
            <a:r>
              <a:rPr b="1" dirty="0" err="1"/>
              <a:t>کنترل</a:t>
            </a:r>
            <a:r>
              <a:rPr b="1" dirty="0"/>
              <a:t> </a:t>
            </a:r>
            <a:r>
              <a:rPr b="1" dirty="0" err="1"/>
              <a:t>دائم</a:t>
            </a:r>
            <a:r>
              <a:rPr b="1" dirty="0"/>
              <a:t> </a:t>
            </a:r>
            <a:r>
              <a:rPr b="1" dirty="0" err="1"/>
              <a:t>قند</a:t>
            </a:r>
            <a:r>
              <a:rPr b="1" dirty="0"/>
              <a:t> </a:t>
            </a:r>
            <a:r>
              <a:rPr b="1" dirty="0" err="1"/>
              <a:t>خون</a:t>
            </a:r>
            <a:r>
              <a:rPr b="1" dirty="0"/>
              <a:t> </a:t>
            </a:r>
            <a:r>
              <a:rPr b="0" dirty="0"/>
              <a:t>و </a:t>
            </a:r>
            <a:r>
              <a:rPr b="0" dirty="0" err="1"/>
              <a:t>مراقبت</a:t>
            </a:r>
            <a:r>
              <a:rPr b="0" dirty="0"/>
              <a:t> </a:t>
            </a:r>
            <a:r>
              <a:rPr b="0" dirty="0" err="1"/>
              <a:t>منظم</a:t>
            </a:r>
            <a:r>
              <a:rPr b="0" dirty="0"/>
              <a:t> </a:t>
            </a:r>
            <a:r>
              <a:rPr b="0" dirty="0" err="1"/>
              <a:t>از</a:t>
            </a:r>
            <a:r>
              <a:rPr b="0" dirty="0"/>
              <a:t> </a:t>
            </a:r>
            <a:r>
              <a:rPr b="0" dirty="0" err="1"/>
              <a:t>پا</a:t>
            </a:r>
            <a:r>
              <a:rPr b="0" dirty="0"/>
              <a:t> </a:t>
            </a:r>
            <a:r>
              <a:rPr b="0" dirty="0" err="1" smtClean="0"/>
              <a:t>است</a:t>
            </a:r>
            <a:r>
              <a:rPr lang="fa-IR" dirty="0"/>
              <a:t>.</a:t>
            </a:r>
            <a:endParaRPr b="0" dirty="0"/>
          </a:p>
        </p:txBody>
      </p:sp>
      <p:sp>
        <p:nvSpPr>
          <p:cNvPr id="5" name="Slide Number Placeholder 4"/>
          <p:cNvSpPr>
            <a:spLocks noGrp="1"/>
          </p:cNvSpPr>
          <p:nvPr>
            <p:ph type="sldNum" sz="quarter" idx="12"/>
          </p:nvPr>
        </p:nvSpPr>
        <p:spPr/>
        <p:txBody>
          <a:bodyPr/>
          <a:lstStyle/>
          <a:p>
            <a:fld id="{5100E06C-03F2-4DE0-BF43-424EF00CC793}" type="slidenum">
              <a:rPr lang="en-US" smtClean="0"/>
              <a:t>65</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None/>
            </a:pPr>
            <a:r>
              <a:rPr lang="en-US" b="0" smtClean="0"/>
              <a:t> خلاصه</a:t>
            </a:r>
            <a:endParaRPr lang="en-US"/>
          </a:p>
        </p:txBody>
      </p:sp>
      <p:sp>
        <p:nvSpPr>
          <p:cNvPr id="3" name="Content Placeholder 2"/>
          <p:cNvSpPr>
            <a:spLocks noGrp="1"/>
          </p:cNvSpPr>
          <p:nvPr>
            <p:ph idx="1"/>
          </p:nvPr>
        </p:nvSpPr>
        <p:spPr>
          <a:xfrm>
            <a:off x="1352282" y="1951729"/>
            <a:ext cx="9694327" cy="2716066"/>
          </a:xfrm>
        </p:spPr>
        <p:txBody>
          <a:bodyPr>
            <a:noAutofit/>
          </a:bodyPr>
          <a:lstStyle/>
          <a:p>
            <a:pPr>
              <a:buNone/>
            </a:pPr>
            <a:r>
              <a:rPr b="0" dirty="0" err="1"/>
              <a:t>اگر</a:t>
            </a:r>
            <a:r>
              <a:rPr b="0" dirty="0"/>
              <a:t> </a:t>
            </a:r>
            <a:r>
              <a:rPr b="0" dirty="0" err="1"/>
              <a:t>برای</a:t>
            </a:r>
            <a:r>
              <a:rPr b="0" dirty="0"/>
              <a:t> </a:t>
            </a:r>
            <a:r>
              <a:rPr b="0" dirty="0" err="1"/>
              <a:t>طولانی</a:t>
            </a:r>
            <a:r>
              <a:rPr b="0" dirty="0"/>
              <a:t> </a:t>
            </a:r>
            <a:r>
              <a:rPr b="0" dirty="0" err="1"/>
              <a:t>مدت</a:t>
            </a:r>
            <a:r>
              <a:rPr b="0" dirty="0"/>
              <a:t> </a:t>
            </a:r>
            <a:r>
              <a:rPr b="0" dirty="0" err="1"/>
              <a:t>متفورمین</a:t>
            </a:r>
            <a:r>
              <a:rPr b="0" dirty="0"/>
              <a:t> </a:t>
            </a:r>
            <a:r>
              <a:rPr b="0" dirty="0" err="1"/>
              <a:t>مصرف</a:t>
            </a:r>
            <a:r>
              <a:rPr b="0" dirty="0"/>
              <a:t> </a:t>
            </a:r>
            <a:r>
              <a:rPr b="0" dirty="0" err="1"/>
              <a:t>می‌کنید</a:t>
            </a:r>
            <a:r>
              <a:rPr b="0" dirty="0"/>
              <a:t> </a:t>
            </a:r>
            <a:r>
              <a:rPr b="0" dirty="0" err="1"/>
              <a:t>که</a:t>
            </a:r>
            <a:r>
              <a:rPr b="0" dirty="0"/>
              <a:t> </a:t>
            </a:r>
            <a:r>
              <a:rPr b="0" dirty="0" err="1"/>
              <a:t>دارویی</a:t>
            </a:r>
            <a:r>
              <a:rPr b="0" dirty="0"/>
              <a:t> </a:t>
            </a:r>
            <a:r>
              <a:rPr b="0" dirty="0" err="1"/>
              <a:t>است</a:t>
            </a:r>
            <a:r>
              <a:rPr b="0" dirty="0"/>
              <a:t> </a:t>
            </a:r>
            <a:r>
              <a:rPr b="0" dirty="0" err="1"/>
              <a:t>که</a:t>
            </a:r>
            <a:r>
              <a:rPr b="0" dirty="0"/>
              <a:t> </a:t>
            </a:r>
            <a:r>
              <a:rPr b="0" dirty="0" err="1"/>
              <a:t>معمولاً</a:t>
            </a:r>
            <a:r>
              <a:rPr b="0" dirty="0"/>
              <a:t> </a:t>
            </a:r>
            <a:r>
              <a:rPr b="0" dirty="0" err="1"/>
              <a:t>برای</a:t>
            </a:r>
            <a:r>
              <a:rPr b="0" dirty="0"/>
              <a:t> </a:t>
            </a:r>
            <a:r>
              <a:rPr b="0" dirty="0" err="1"/>
              <a:t>درمان</a:t>
            </a:r>
            <a:r>
              <a:rPr b="0" dirty="0"/>
              <a:t> </a:t>
            </a:r>
            <a:r>
              <a:rPr b="0" dirty="0" err="1"/>
              <a:t>دیابت</a:t>
            </a:r>
            <a:r>
              <a:rPr b="0" dirty="0"/>
              <a:t> </a:t>
            </a:r>
            <a:r>
              <a:rPr b="0" dirty="0" err="1"/>
              <a:t>نوع</a:t>
            </a:r>
            <a:r>
              <a:rPr b="0" dirty="0"/>
              <a:t> ۲ </a:t>
            </a:r>
            <a:r>
              <a:rPr b="0" dirty="0" err="1"/>
              <a:t>استفاده</a:t>
            </a:r>
            <a:r>
              <a:rPr b="0" dirty="0"/>
              <a:t> </a:t>
            </a:r>
            <a:r>
              <a:rPr b="0" dirty="0" err="1"/>
              <a:t>می</a:t>
            </a:r>
            <a:r>
              <a:rPr b="0" dirty="0"/>
              <a:t> </a:t>
            </a:r>
            <a:r>
              <a:rPr b="0" dirty="0" err="1"/>
              <a:t>شود</a:t>
            </a:r>
            <a:r>
              <a:rPr b="0" dirty="0"/>
              <a:t>، </a:t>
            </a:r>
            <a:r>
              <a:rPr b="0" dirty="0" err="1"/>
              <a:t>بررسی</a:t>
            </a:r>
            <a:r>
              <a:rPr b="0" dirty="0"/>
              <a:t>  </a:t>
            </a:r>
            <a:r>
              <a:rPr b="0" dirty="0" err="1"/>
              <a:t>سطح</a:t>
            </a:r>
            <a:r>
              <a:rPr b="0" dirty="0"/>
              <a:t> </a:t>
            </a:r>
            <a:r>
              <a:rPr b="0" dirty="0" err="1"/>
              <a:t>ویتامین</a:t>
            </a:r>
            <a:r>
              <a:rPr b="0" dirty="0"/>
              <a:t> B۱۲ </a:t>
            </a:r>
            <a:r>
              <a:rPr b="0" dirty="0" err="1"/>
              <a:t>را</a:t>
            </a:r>
            <a:r>
              <a:rPr b="0" dirty="0"/>
              <a:t> </a:t>
            </a:r>
            <a:r>
              <a:rPr b="0" dirty="0" err="1"/>
              <a:t>نیز</a:t>
            </a:r>
            <a:r>
              <a:rPr b="0" dirty="0"/>
              <a:t> </a:t>
            </a:r>
            <a:r>
              <a:rPr b="0" dirty="0" err="1"/>
              <a:t>در</a:t>
            </a:r>
            <a:r>
              <a:rPr b="0" dirty="0"/>
              <a:t> </a:t>
            </a:r>
            <a:r>
              <a:rPr b="0" dirty="0" err="1"/>
              <a:t>نظر</a:t>
            </a:r>
            <a:r>
              <a:rPr b="0" dirty="0"/>
              <a:t> </a:t>
            </a:r>
            <a:r>
              <a:rPr b="0" dirty="0" err="1"/>
              <a:t>داشته</a:t>
            </a:r>
            <a:r>
              <a:rPr b="0" dirty="0"/>
              <a:t> </a:t>
            </a:r>
            <a:r>
              <a:rPr b="0" dirty="0" err="1"/>
              <a:t>باشید</a:t>
            </a:r>
            <a:r>
              <a:rPr b="0" dirty="0"/>
              <a:t>، </a:t>
            </a:r>
            <a:r>
              <a:rPr b="0" dirty="0" err="1"/>
              <a:t>زیرا</a:t>
            </a:r>
            <a:r>
              <a:rPr b="0" dirty="0"/>
              <a:t> </a:t>
            </a:r>
            <a:r>
              <a:rPr b="0" dirty="0" err="1"/>
              <a:t>متفورمین</a:t>
            </a:r>
            <a:r>
              <a:rPr b="0" dirty="0"/>
              <a:t> </a:t>
            </a:r>
            <a:r>
              <a:rPr b="0" dirty="0" err="1"/>
              <a:t>می‌تواند</a:t>
            </a:r>
            <a:r>
              <a:rPr b="0" dirty="0"/>
              <a:t> </a:t>
            </a:r>
            <a:r>
              <a:rPr b="0" dirty="0" err="1"/>
              <a:t>سطح</a:t>
            </a:r>
            <a:r>
              <a:rPr b="0" dirty="0"/>
              <a:t> </a:t>
            </a:r>
            <a:r>
              <a:rPr b="0" dirty="0" err="1"/>
              <a:t>ویتامین</a:t>
            </a:r>
            <a:r>
              <a:rPr b="0" dirty="0"/>
              <a:t> B۱۲ </a:t>
            </a:r>
            <a:r>
              <a:rPr b="0" dirty="0" err="1"/>
              <a:t>را</a:t>
            </a:r>
            <a:r>
              <a:rPr b="0" dirty="0"/>
              <a:t> </a:t>
            </a:r>
            <a:r>
              <a:rPr b="0" dirty="0" err="1"/>
              <a:t>پایین</a:t>
            </a:r>
            <a:r>
              <a:rPr b="0" dirty="0"/>
              <a:t> </a:t>
            </a:r>
            <a:r>
              <a:rPr b="0" dirty="0" err="1"/>
              <a:t>بیاورد</a:t>
            </a:r>
            <a:r>
              <a:rPr b="0" dirty="0"/>
              <a:t> </a:t>
            </a:r>
            <a:r>
              <a:rPr b="0" dirty="0" err="1"/>
              <a:t>که</a:t>
            </a:r>
            <a:r>
              <a:rPr b="0" dirty="0"/>
              <a:t> </a:t>
            </a:r>
            <a:r>
              <a:rPr b="0" dirty="0" err="1"/>
              <a:t>این</a:t>
            </a:r>
            <a:r>
              <a:rPr b="0" dirty="0"/>
              <a:t> </a:t>
            </a:r>
            <a:r>
              <a:rPr b="0" dirty="0" err="1"/>
              <a:t>به</a:t>
            </a:r>
            <a:r>
              <a:rPr b="0" dirty="0"/>
              <a:t> </a:t>
            </a:r>
            <a:r>
              <a:rPr b="0" dirty="0" err="1"/>
              <a:t>نوبه</a:t>
            </a:r>
            <a:r>
              <a:rPr b="0" dirty="0"/>
              <a:t> </a:t>
            </a:r>
            <a:r>
              <a:rPr b="0" dirty="0" err="1"/>
              <a:t>خود</a:t>
            </a:r>
            <a:r>
              <a:rPr b="0" dirty="0"/>
              <a:t> </a:t>
            </a:r>
            <a:r>
              <a:rPr b="0" dirty="0" err="1"/>
              <a:t>می‌تواند</a:t>
            </a:r>
            <a:r>
              <a:rPr b="0" dirty="0"/>
              <a:t> </a:t>
            </a:r>
            <a:r>
              <a:rPr b="0" dirty="0" err="1"/>
              <a:t>موجب</a:t>
            </a:r>
            <a:r>
              <a:rPr b="0" dirty="0"/>
              <a:t> </a:t>
            </a:r>
            <a:r>
              <a:rPr b="0" dirty="0" err="1"/>
              <a:t>نوروپاتی</a:t>
            </a:r>
            <a:r>
              <a:rPr b="0" dirty="0"/>
              <a:t> </a:t>
            </a:r>
            <a:r>
              <a:rPr b="0" dirty="0" err="1"/>
              <a:t>شود</a:t>
            </a:r>
            <a:r>
              <a:rPr b="0" dirty="0" smtClean="0"/>
              <a:t>.</a:t>
            </a:r>
            <a:endParaRPr b="0" dirty="0"/>
          </a:p>
        </p:txBody>
      </p:sp>
      <p:sp>
        <p:nvSpPr>
          <p:cNvPr id="5" name="Slide Number Placeholder 4"/>
          <p:cNvSpPr>
            <a:spLocks noGrp="1"/>
          </p:cNvSpPr>
          <p:nvPr>
            <p:ph type="sldNum" sz="quarter" idx="12"/>
          </p:nvPr>
        </p:nvSpPr>
        <p:spPr/>
        <p:txBody>
          <a:bodyPr/>
          <a:lstStyle/>
          <a:p>
            <a:fld id="{5100E06C-03F2-4DE0-BF43-424EF00CC793}" type="slidenum">
              <a:rPr lang="en-US" smtClean="0"/>
              <a:t>66</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100E06C-03F2-4DE0-BF43-424EF00CC793}" type="slidenum">
              <a:rPr lang="en-US" sz="1400" smtClean="0"/>
              <a:t>67</a:t>
            </a:fld>
            <a:endParaRPr lang="en-US"/>
          </a:p>
        </p:txBody>
      </p:sp>
    </p:spTree>
    <p:extLst>
      <p:ext uri="{BB962C8B-B14F-4D97-AF65-F5344CB8AC3E}">
        <p14:creationId xmlns:p14="http://schemas.microsoft.com/office/powerpoint/2010/main" val="4223866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10" y="879102"/>
            <a:ext cx="10355689" cy="692122"/>
          </a:xfrm>
        </p:spPr>
        <p:txBody>
          <a:bodyPr>
            <a:normAutofit/>
          </a:bodyPr>
          <a:lstStyle/>
          <a:p>
            <a:pPr>
              <a:buNone/>
            </a:pPr>
            <a:r>
              <a:rPr lang="en-US" b="0" smtClean="0"/>
              <a:t> نوروپاتی اعصاب خودکار</a:t>
            </a:r>
            <a:endParaRPr lang="en-US"/>
          </a:p>
        </p:txBody>
      </p:sp>
      <p:sp>
        <p:nvSpPr>
          <p:cNvPr id="3" name="Content Placeholder 2"/>
          <p:cNvSpPr>
            <a:spLocks noGrp="1"/>
          </p:cNvSpPr>
          <p:nvPr>
            <p:ph idx="1"/>
          </p:nvPr>
        </p:nvSpPr>
        <p:spPr>
          <a:xfrm>
            <a:off x="1202270" y="2021983"/>
            <a:ext cx="9694327" cy="1548531"/>
          </a:xfrm>
        </p:spPr>
        <p:txBody>
          <a:bodyPr>
            <a:normAutofit/>
          </a:bodyPr>
          <a:lstStyle/>
          <a:p>
            <a:pPr>
              <a:buNone/>
            </a:pPr>
            <a:r>
              <a:rPr lang="en-US" b="0" smtClean="0"/>
              <a:t>این نوع نوروپاتی در اعصابی رخ می دهد که عملکردهای غیر ارادی بدن مانند چشم ها، گوارش، ادرار کردن یا ضربان قلب را کنترل می‌کنند.</a:t>
            </a:r>
          </a:p>
        </p:txBody>
      </p:sp>
      <p:sp>
        <p:nvSpPr>
          <p:cNvPr id="5" name="Slide Number Placeholder 4"/>
          <p:cNvSpPr>
            <a:spLocks noGrp="1"/>
          </p:cNvSpPr>
          <p:nvPr>
            <p:ph type="sldNum" sz="quarter" idx="12"/>
          </p:nvPr>
        </p:nvSpPr>
        <p:spPr/>
        <p:txBody>
          <a:bodyPr/>
          <a:lstStyle/>
          <a:p>
            <a:fld id="{5100E06C-03F2-4DE0-BF43-424EF00CC793}" type="slidenum">
              <a:rPr lang="en-US" smtClean="0"/>
              <a:t>7</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08" y="792017"/>
            <a:ext cx="10355689" cy="692122"/>
          </a:xfrm>
        </p:spPr>
        <p:txBody>
          <a:bodyPr>
            <a:normAutofit/>
          </a:bodyPr>
          <a:lstStyle/>
          <a:p>
            <a:pPr>
              <a:buNone/>
            </a:pPr>
            <a:r>
              <a:rPr lang="en-US" b="0" smtClean="0"/>
              <a:t> نوروپاتی اعصاب ناحیه قفسه سینه ولومبار یا پروگزیمال</a:t>
            </a:r>
            <a:endParaRPr lang="en-US"/>
          </a:p>
        </p:txBody>
      </p:sp>
      <p:sp>
        <p:nvSpPr>
          <p:cNvPr id="3" name="Content Placeholder 2"/>
          <p:cNvSpPr>
            <a:spLocks noGrp="1"/>
          </p:cNvSpPr>
          <p:nvPr>
            <p:ph idx="1"/>
          </p:nvPr>
        </p:nvSpPr>
        <p:spPr>
          <a:xfrm>
            <a:off x="1202270" y="2021984"/>
            <a:ext cx="9694327" cy="1626908"/>
          </a:xfrm>
        </p:spPr>
        <p:txBody>
          <a:bodyPr>
            <a:normAutofit/>
          </a:bodyPr>
          <a:lstStyle/>
          <a:p>
            <a:pPr>
              <a:buNone/>
            </a:pPr>
            <a:r>
              <a:rPr lang="en-US" b="0" smtClean="0"/>
              <a:t> این نوع نوروپاتی به اعصابی صدمه می زند که در طول ناحیه خاصی از بدن توزیع شدند مانند دیواره قفسه سینه یا پاها</a:t>
            </a:r>
          </a:p>
        </p:txBody>
      </p:sp>
      <p:sp>
        <p:nvSpPr>
          <p:cNvPr id="5" name="Slide Number Placeholder 4"/>
          <p:cNvSpPr>
            <a:spLocks noGrp="1"/>
          </p:cNvSpPr>
          <p:nvPr>
            <p:ph type="sldNum" sz="quarter" idx="12"/>
          </p:nvPr>
        </p:nvSpPr>
        <p:spPr/>
        <p:txBody>
          <a:bodyPr/>
          <a:lstStyle/>
          <a:p>
            <a:fld id="{5100E06C-03F2-4DE0-BF43-424EF00CC793}" type="slidenum">
              <a:rPr lang="en-US" smtClean="0"/>
              <a:t>8</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10" y="966188"/>
            <a:ext cx="10355689" cy="692122"/>
          </a:xfrm>
        </p:spPr>
        <p:txBody>
          <a:bodyPr>
            <a:normAutofit/>
          </a:bodyPr>
          <a:lstStyle/>
          <a:p>
            <a:pPr>
              <a:buNone/>
            </a:pPr>
            <a:r>
              <a:rPr lang="en-US" b="0" smtClean="0"/>
              <a:t> مونو نوروپاتی</a:t>
            </a:r>
            <a:endParaRPr lang="en-US"/>
          </a:p>
        </p:txBody>
      </p:sp>
      <p:sp>
        <p:nvSpPr>
          <p:cNvPr id="3" name="Content Placeholder 2"/>
          <p:cNvSpPr>
            <a:spLocks noGrp="1"/>
          </p:cNvSpPr>
          <p:nvPr>
            <p:ph idx="1"/>
          </p:nvPr>
        </p:nvSpPr>
        <p:spPr>
          <a:xfrm>
            <a:off x="1202270" y="2021983"/>
            <a:ext cx="9694327" cy="2001377"/>
          </a:xfrm>
        </p:spPr>
        <p:txBody>
          <a:bodyPr>
            <a:noAutofit/>
          </a:bodyPr>
          <a:lstStyle/>
          <a:p>
            <a:pPr>
              <a:buNone/>
            </a:pPr>
            <a:r>
              <a:rPr lang="en-US" b="0" smtClean="0"/>
              <a:t>این نوع نوروپاتی می تواند به هر عصبی آسیب بزند.</a:t>
            </a:r>
          </a:p>
          <a:p>
            <a:pPr>
              <a:buNone/>
            </a:pPr>
            <a:r>
              <a:rPr b="0"/>
              <a:t>علائم نوروپاتی به نوع و اعصاب درگیر بستگی دارد.</a:t>
            </a:r>
          </a:p>
        </p:txBody>
      </p:sp>
      <p:sp>
        <p:nvSpPr>
          <p:cNvPr id="5" name="Slide Number Placeholder 4"/>
          <p:cNvSpPr>
            <a:spLocks noGrp="1"/>
          </p:cNvSpPr>
          <p:nvPr>
            <p:ph type="sldNum" sz="quarter" idx="12"/>
          </p:nvPr>
        </p:nvSpPr>
        <p:spPr/>
        <p:txBody>
          <a:bodyPr/>
          <a:lstStyle/>
          <a:p>
            <a:fld id="{5100E06C-03F2-4DE0-BF43-424EF00CC793}" type="slidenum">
              <a:rPr lang="en-US" smtClean="0"/>
              <a:t>9</a:t>
            </a:fld>
            <a:endParaRPr lang="en-US"/>
          </a:p>
        </p:txBody>
      </p:sp>
    </p:spTree>
    <p:extLst>
      <p:ext uri="{BB962C8B-B14F-4D97-AF65-F5344CB8AC3E}">
        <p14:creationId xmlns:p14="http://schemas.microsoft.com/office/powerpoint/2010/main" val="39630087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xmlns:p15="http://schemas.microsoft.com/office/powerpoint/2012/main">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_rels/them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Arial"/>
        <a:cs typeface="Arial"/>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Theme1" id="{2269CB56-BB56-4950-A381-A5C234FDDB61}" vid="{301F3711-B01B-499F-BB07-2485338DB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1389</TotalTime>
  <Words>2796</Words>
  <Application>Microsoft Office PowerPoint</Application>
  <PresentationFormat>Widescreen</PresentationFormat>
  <Paragraphs>300</Paragraphs>
  <Slides>67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Calibri</vt:lpstr>
      <vt:lpstr>IRANSansWeb</vt:lpstr>
      <vt:lpstr>Arial</vt:lpstr>
      <vt:lpstr>Wingdings</vt:lpstr>
      <vt:lpstr>Times New Roman</vt:lpstr>
      <vt:lpstr>Garamond</vt:lpstr>
      <vt:lpstr>Arial Rounded MT Bold</vt:lpstr>
      <vt:lpstr>Monotype Corsiva</vt:lpstr>
      <vt:lpstr>Theme1</vt:lpstr>
      <vt:lpstr>PowerPoint Presentation</vt:lpstr>
      <vt:lpstr>PowerPoint Presentation</vt:lpstr>
      <vt:lpstr>PowerPoint Presentation</vt:lpstr>
      <vt:lpstr>نوروپاتی دیابتی</vt:lpstr>
      <vt:lpstr>انواع نوروپاتی دیابتی</vt:lpstr>
      <vt:lpstr> نوروپاتی محیطی سیمیتریک</vt:lpstr>
      <vt:lpstr> نوروپاتی اعصاب خودکار</vt:lpstr>
      <vt:lpstr> نوروپاتی اعصاب ناحیه قفسه سینه ولومبار یا پروگزیمال</vt:lpstr>
      <vt:lpstr> مونو نوروپاتی</vt:lpstr>
      <vt:lpstr>علائم نوروپاتی دیابتی</vt:lpstr>
      <vt:lpstr> نوروپاتی محیطی</vt:lpstr>
      <vt:lpstr>نوروپاتی دیابتی</vt:lpstr>
      <vt:lpstr>نوروپاتی دیابتی</vt:lpstr>
      <vt:lpstr>نوروپاتی دیابتی</vt:lpstr>
      <vt:lpstr> نوروپاتی اعصاب خودکار</vt:lpstr>
      <vt:lpstr>نوروپاتی دیابتی</vt:lpstr>
      <vt:lpstr>نوروپاتی دیابتی</vt:lpstr>
      <vt:lpstr>نوروپاتی دیابتی</vt:lpstr>
      <vt:lpstr>نوروپاتی دیابتی</vt:lpstr>
      <vt:lpstr>انواع دیگر</vt:lpstr>
      <vt:lpstr>انواع دیگر</vt:lpstr>
      <vt:lpstr>دیابت ملیتوس</vt:lpstr>
      <vt:lpstr>اختلال تحمل گلوکز</vt:lpstr>
      <vt:lpstr>ریسک فاکتور نوروپاتی دیابتی</vt:lpstr>
      <vt:lpstr>شیوع:</vt:lpstr>
      <vt:lpstr>پلی نوروپاتی دیابتیک حسی دیستال</vt:lpstr>
      <vt:lpstr>PowerPoint Presentation</vt:lpstr>
      <vt:lpstr> تغییرات تروفیک</vt:lpstr>
      <vt:lpstr>ضعف عضلانی</vt:lpstr>
      <vt:lpstr>نوروپاتی دیابتی اتونومیک</vt:lpstr>
      <vt:lpstr>Diabetic pseudotabes</vt:lpstr>
      <vt:lpstr>مونونوروپاتی های دیابتیک حاد</vt:lpstr>
      <vt:lpstr>مولتیپل مونونوروپاتی دیابتی </vt:lpstr>
      <vt:lpstr>نوروپاتی رادیکولوپلکسوس</vt:lpstr>
      <vt:lpstr>PowerPoint Presentation</vt:lpstr>
      <vt:lpstr>سندرم رادیکولوپاتی توراکوابدومینال</vt:lpstr>
      <vt:lpstr>پاتولوژی</vt:lpstr>
      <vt:lpstr>پاتوفیزیولوژی</vt:lpstr>
      <vt:lpstr>علل بیوکمیکال دخیل در نوروپاتی دیابتی</vt:lpstr>
      <vt:lpstr> عکس برداری ها</vt:lpstr>
      <vt:lpstr> تشخیص</vt:lpstr>
      <vt:lpstr>نوروپاتی دیابتی</vt:lpstr>
      <vt:lpstr>نوروپاتی دیابتی</vt:lpstr>
      <vt:lpstr>نوروپاتی دیابتی</vt:lpstr>
      <vt:lpstr>درمان نوروپاتی دیابتی</vt:lpstr>
      <vt:lpstr>درمان:</vt:lpstr>
      <vt:lpstr>دارو درمانی در پارستزی دیستال اندام ها</vt:lpstr>
      <vt:lpstr>درمان نوروپاتی دیابتی</vt:lpstr>
      <vt:lpstr> داروها</vt:lpstr>
      <vt:lpstr>نوروپاتی دیابتی</vt:lpstr>
      <vt:lpstr>نوروپاتی دیابتی</vt:lpstr>
      <vt:lpstr>نوروپاتی دیابتی</vt:lpstr>
      <vt:lpstr>فیزیوتراپی</vt:lpstr>
      <vt:lpstr>نوروپاتی دیابتی</vt:lpstr>
      <vt:lpstr>نوروپاتی دیابتی</vt:lpstr>
      <vt:lpstr>نوروپاتی دیابتی</vt:lpstr>
      <vt:lpstr>نوروپاتی دیابتی</vt:lpstr>
      <vt:lpstr>نوروپاتی دیابتی</vt:lpstr>
      <vt:lpstr>عوارض جانبی نوروپاتی دیابتی</vt:lpstr>
      <vt:lpstr>عوارض جانبی نوروپاتی دیابتی</vt:lpstr>
      <vt:lpstr>عوارض جانبی نوروپاتی دیابتی</vt:lpstr>
      <vt:lpstr>عوارض جانبی نوروپاتی دیابتی</vt:lpstr>
      <vt:lpstr> خلاصه</vt:lpstr>
      <vt:lpstr> خلاصه</vt:lpstr>
      <vt:lpstr> خلاصه</vt:lpstr>
      <vt:lpstr> خلاصه</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ehsan</dc:creator>
  <cp:lastModifiedBy>Mohammad</cp:lastModifiedBy>
  <cp:revision>193</cp:revision>
  <dcterms:created xsi:type="dcterms:W3CDTF">2021-11-07T17:06:24Z</dcterms:created>
  <dcterms:modified xsi:type="dcterms:W3CDTF">2023-11-12T22:17:33Z</dcterms:modified>
</cp:coreProperties>
</file>